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0" r:id="rId2"/>
    <p:sldMasterId id="2147483690" r:id="rId3"/>
    <p:sldMasterId id="2147483700" r:id="rId4"/>
  </p:sldMasterIdLst>
  <p:notesMasterIdLst>
    <p:notesMasterId r:id="rId34"/>
  </p:notesMasterIdLst>
  <p:handoutMasterIdLst>
    <p:handoutMasterId r:id="rId35"/>
  </p:handoutMasterIdLst>
  <p:sldIdLst>
    <p:sldId id="424" r:id="rId5"/>
    <p:sldId id="406" r:id="rId6"/>
    <p:sldId id="835" r:id="rId7"/>
    <p:sldId id="426" r:id="rId8"/>
    <p:sldId id="433" r:id="rId9"/>
    <p:sldId id="830" r:id="rId10"/>
    <p:sldId id="427" r:id="rId11"/>
    <p:sldId id="827" r:id="rId12"/>
    <p:sldId id="837" r:id="rId13"/>
    <p:sldId id="836" r:id="rId14"/>
    <p:sldId id="832" r:id="rId15"/>
    <p:sldId id="403" r:id="rId16"/>
    <p:sldId id="826" r:id="rId17"/>
    <p:sldId id="438" r:id="rId18"/>
    <p:sldId id="449" r:id="rId19"/>
    <p:sldId id="811" r:id="rId20"/>
    <p:sldId id="829" r:id="rId21"/>
    <p:sldId id="828" r:id="rId22"/>
    <p:sldId id="833" r:id="rId23"/>
    <p:sldId id="831" r:id="rId24"/>
    <p:sldId id="825" r:id="rId25"/>
    <p:sldId id="812" r:id="rId26"/>
    <p:sldId id="813" r:id="rId27"/>
    <p:sldId id="824" r:id="rId28"/>
    <p:sldId id="800" r:id="rId29"/>
    <p:sldId id="809" r:id="rId30"/>
    <p:sldId id="818" r:id="rId31"/>
    <p:sldId id="415" r:id="rId32"/>
    <p:sldId id="83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7" autoAdjust="0"/>
    <p:restoredTop sz="95000" autoAdjust="0"/>
  </p:normalViewPr>
  <p:slideViewPr>
    <p:cSldViewPr snapToGrid="0">
      <p:cViewPr varScale="1">
        <p:scale>
          <a:sx n="71" d="100"/>
          <a:sy n="71" d="100"/>
        </p:scale>
        <p:origin x="403" y="53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2510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0356A-464F-4111-8500-3F26090C323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794E1E-BE9A-421F-959B-53B4EAE2209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0C186BC-E6F1-4767-B0E4-3CE698B7E081}" type="parTrans" cxnId="{C1E808DB-9B0C-4EB3-8D71-47C0BA082D3B}">
      <dgm:prSet/>
      <dgm:spPr/>
      <dgm:t>
        <a:bodyPr/>
        <a:lstStyle/>
        <a:p>
          <a:endParaRPr lang="en-US"/>
        </a:p>
      </dgm:t>
    </dgm:pt>
    <dgm:pt modelId="{631B66F3-57C6-4C8C-B064-91A13635A3EF}" type="sibTrans" cxnId="{C1E808DB-9B0C-4EB3-8D71-47C0BA082D3B}">
      <dgm:prSet/>
      <dgm:spPr/>
      <dgm:t>
        <a:bodyPr/>
        <a:lstStyle/>
        <a:p>
          <a:endParaRPr lang="en-US"/>
        </a:p>
      </dgm:t>
    </dgm:pt>
    <dgm:pt modelId="{6009FD7E-79B6-4198-9BEE-749310330A3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1A1E666-8FB3-4A8C-BE3B-6C8BC02C207F}" type="parTrans" cxnId="{2539F849-17B5-4B64-872C-2EB652DBB728}">
      <dgm:prSet/>
      <dgm:spPr/>
      <dgm:t>
        <a:bodyPr/>
        <a:lstStyle/>
        <a:p>
          <a:endParaRPr lang="en-US"/>
        </a:p>
      </dgm:t>
    </dgm:pt>
    <dgm:pt modelId="{118AF0D1-1683-43E7-97DA-4AA3075F5D93}" type="sibTrans" cxnId="{2539F849-17B5-4B64-872C-2EB652DBB728}">
      <dgm:prSet/>
      <dgm:spPr/>
      <dgm:t>
        <a:bodyPr/>
        <a:lstStyle/>
        <a:p>
          <a:endParaRPr lang="en-US"/>
        </a:p>
      </dgm:t>
    </dgm:pt>
    <dgm:pt modelId="{AA470796-3B68-46EE-826D-8F2489B1F2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63FD98D-89E1-4E63-A764-F6D8782B3AD9}" type="parTrans" cxnId="{70A995AC-6F55-47EF-B2AC-1A7252CB46EB}">
      <dgm:prSet/>
      <dgm:spPr/>
      <dgm:t>
        <a:bodyPr/>
        <a:lstStyle/>
        <a:p>
          <a:endParaRPr lang="en-US"/>
        </a:p>
      </dgm:t>
    </dgm:pt>
    <dgm:pt modelId="{AF26E4BB-52BD-4EEF-AA04-D6CE551245F2}" type="sibTrans" cxnId="{70A995AC-6F55-47EF-B2AC-1A7252CB46EB}">
      <dgm:prSet/>
      <dgm:spPr/>
      <dgm:t>
        <a:bodyPr/>
        <a:lstStyle/>
        <a:p>
          <a:endParaRPr lang="en-US"/>
        </a:p>
      </dgm:t>
    </dgm:pt>
    <dgm:pt modelId="{4C81A7B3-D8A6-4A63-B6A8-12471D6AB769}">
      <dgm:prSet phldrT="[Text]"/>
      <dgm:spPr/>
      <dgm:t>
        <a:bodyPr/>
        <a:lstStyle/>
        <a:p>
          <a:endParaRPr lang="en-US" dirty="0"/>
        </a:p>
      </dgm:t>
    </dgm:pt>
    <dgm:pt modelId="{7680DDD0-CA2E-4FC7-8096-AE95D7EB516F}" type="parTrans" cxnId="{7F4A4D3E-5493-489E-9BB7-E7DFA5FE5D70}">
      <dgm:prSet/>
      <dgm:spPr/>
      <dgm:t>
        <a:bodyPr/>
        <a:lstStyle/>
        <a:p>
          <a:endParaRPr lang="en-US"/>
        </a:p>
      </dgm:t>
    </dgm:pt>
    <dgm:pt modelId="{BCFCC535-20B4-4F78-9977-425D36D2C96D}" type="sibTrans" cxnId="{7F4A4D3E-5493-489E-9BB7-E7DFA5FE5D70}">
      <dgm:prSet/>
      <dgm:spPr/>
      <dgm:t>
        <a:bodyPr/>
        <a:lstStyle/>
        <a:p>
          <a:endParaRPr lang="en-US"/>
        </a:p>
      </dgm:t>
    </dgm:pt>
    <dgm:pt modelId="{5B890145-C1C1-4AE7-940A-5F40F2B342CA}" type="pres">
      <dgm:prSet presAssocID="{1FC0356A-464F-4111-8500-3F26090C323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569CAB4-7EE4-489A-82CC-10EF7222A6ED}" type="pres">
      <dgm:prSet presAssocID="{7F794E1E-BE9A-421F-959B-53B4EAE2209E}" presName="Accent1" presStyleCnt="0"/>
      <dgm:spPr/>
    </dgm:pt>
    <dgm:pt modelId="{6238CBF9-E1E2-493D-A66E-C3D39EA0566A}" type="pres">
      <dgm:prSet presAssocID="{7F794E1E-BE9A-421F-959B-53B4EAE2209E}" presName="Accent" presStyleLbl="node1" presStyleIdx="0" presStyleCnt="4"/>
      <dgm:spPr/>
    </dgm:pt>
    <dgm:pt modelId="{6DA102D6-835D-4F69-AF1D-8DFDBBA58CBF}" type="pres">
      <dgm:prSet presAssocID="{7F794E1E-BE9A-421F-959B-53B4EAE2209E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D8B83794-E26B-4EDF-95B8-ABCAAB2465CC}" type="pres">
      <dgm:prSet presAssocID="{6009FD7E-79B6-4198-9BEE-749310330A38}" presName="Accent2" presStyleCnt="0"/>
      <dgm:spPr/>
    </dgm:pt>
    <dgm:pt modelId="{71359044-CFA7-4F59-A896-D71945C9ED9C}" type="pres">
      <dgm:prSet presAssocID="{6009FD7E-79B6-4198-9BEE-749310330A38}" presName="Accent" presStyleLbl="node1" presStyleIdx="1" presStyleCnt="4"/>
      <dgm:spPr/>
    </dgm:pt>
    <dgm:pt modelId="{0428508E-FE7C-4BBC-90FA-3886EC81C5C7}" type="pres">
      <dgm:prSet presAssocID="{6009FD7E-79B6-4198-9BEE-749310330A38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552B03AC-21CD-4A55-B9FF-D60D5BC6BE8F}" type="pres">
      <dgm:prSet presAssocID="{AA470796-3B68-46EE-826D-8F2489B1F2C7}" presName="Accent3" presStyleCnt="0"/>
      <dgm:spPr/>
    </dgm:pt>
    <dgm:pt modelId="{5F6862E3-7A4E-4AD3-880E-5DC88EB202F1}" type="pres">
      <dgm:prSet presAssocID="{AA470796-3B68-46EE-826D-8F2489B1F2C7}" presName="Accent" presStyleLbl="node1" presStyleIdx="2" presStyleCnt="4"/>
      <dgm:spPr/>
    </dgm:pt>
    <dgm:pt modelId="{49450C5C-3BFB-4D4F-80C4-33D5B02AB663}" type="pres">
      <dgm:prSet presAssocID="{AA470796-3B68-46EE-826D-8F2489B1F2C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010CAFCA-6070-4108-8D02-DFD9DDF4BAD5}" type="pres">
      <dgm:prSet presAssocID="{4C81A7B3-D8A6-4A63-B6A8-12471D6AB769}" presName="Accent4" presStyleCnt="0"/>
      <dgm:spPr/>
    </dgm:pt>
    <dgm:pt modelId="{7B8CA2EB-3599-40AE-8B88-81CFFCCAAE75}" type="pres">
      <dgm:prSet presAssocID="{4C81A7B3-D8A6-4A63-B6A8-12471D6AB769}" presName="Accent" presStyleLbl="node1" presStyleIdx="3" presStyleCnt="4"/>
      <dgm:spPr/>
    </dgm:pt>
    <dgm:pt modelId="{EBCB8056-38EE-4A04-A2FD-09943403420C}" type="pres">
      <dgm:prSet presAssocID="{4C81A7B3-D8A6-4A63-B6A8-12471D6AB769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7F4A4D3E-5493-489E-9BB7-E7DFA5FE5D70}" srcId="{1FC0356A-464F-4111-8500-3F26090C3235}" destId="{4C81A7B3-D8A6-4A63-B6A8-12471D6AB769}" srcOrd="3" destOrd="0" parTransId="{7680DDD0-CA2E-4FC7-8096-AE95D7EB516F}" sibTransId="{BCFCC535-20B4-4F78-9977-425D36D2C96D}"/>
    <dgm:cxn modelId="{2539F849-17B5-4B64-872C-2EB652DBB728}" srcId="{1FC0356A-464F-4111-8500-3F26090C3235}" destId="{6009FD7E-79B6-4198-9BEE-749310330A38}" srcOrd="1" destOrd="0" parTransId="{A1A1E666-8FB3-4A8C-BE3B-6C8BC02C207F}" sibTransId="{118AF0D1-1683-43E7-97DA-4AA3075F5D93}"/>
    <dgm:cxn modelId="{5343056C-060A-40F5-A6D3-E10E982EE416}" type="presOf" srcId="{6009FD7E-79B6-4198-9BEE-749310330A38}" destId="{0428508E-FE7C-4BBC-90FA-3886EC81C5C7}" srcOrd="0" destOrd="0" presId="urn:microsoft.com/office/officeart/2009/layout/CircleArrowProcess"/>
    <dgm:cxn modelId="{60CA5194-F8B0-4786-BA52-6A558378FC72}" type="presOf" srcId="{1FC0356A-464F-4111-8500-3F26090C3235}" destId="{5B890145-C1C1-4AE7-940A-5F40F2B342CA}" srcOrd="0" destOrd="0" presId="urn:microsoft.com/office/officeart/2009/layout/CircleArrowProcess"/>
    <dgm:cxn modelId="{347B169D-C4FA-4B5D-AE35-726A8854C40A}" type="presOf" srcId="{7F794E1E-BE9A-421F-959B-53B4EAE2209E}" destId="{6DA102D6-835D-4F69-AF1D-8DFDBBA58CBF}" srcOrd="0" destOrd="0" presId="urn:microsoft.com/office/officeart/2009/layout/CircleArrowProcess"/>
    <dgm:cxn modelId="{70A995AC-6F55-47EF-B2AC-1A7252CB46EB}" srcId="{1FC0356A-464F-4111-8500-3F26090C3235}" destId="{AA470796-3B68-46EE-826D-8F2489B1F2C7}" srcOrd="2" destOrd="0" parTransId="{863FD98D-89E1-4E63-A764-F6D8782B3AD9}" sibTransId="{AF26E4BB-52BD-4EEF-AA04-D6CE551245F2}"/>
    <dgm:cxn modelId="{F93042B1-F1ED-40CF-81D7-FCDF19F57396}" type="presOf" srcId="{AA470796-3B68-46EE-826D-8F2489B1F2C7}" destId="{49450C5C-3BFB-4D4F-80C4-33D5B02AB663}" srcOrd="0" destOrd="0" presId="urn:microsoft.com/office/officeart/2009/layout/CircleArrowProcess"/>
    <dgm:cxn modelId="{2E9809D5-86C4-4630-B238-054C28A0F3C2}" type="presOf" srcId="{4C81A7B3-D8A6-4A63-B6A8-12471D6AB769}" destId="{EBCB8056-38EE-4A04-A2FD-09943403420C}" srcOrd="0" destOrd="0" presId="urn:microsoft.com/office/officeart/2009/layout/CircleArrowProcess"/>
    <dgm:cxn modelId="{C1E808DB-9B0C-4EB3-8D71-47C0BA082D3B}" srcId="{1FC0356A-464F-4111-8500-3F26090C3235}" destId="{7F794E1E-BE9A-421F-959B-53B4EAE2209E}" srcOrd="0" destOrd="0" parTransId="{80C186BC-E6F1-4767-B0E4-3CE698B7E081}" sibTransId="{631B66F3-57C6-4C8C-B064-91A13635A3EF}"/>
    <dgm:cxn modelId="{55FEF50A-7591-418F-AA69-D870A38769D1}" type="presParOf" srcId="{5B890145-C1C1-4AE7-940A-5F40F2B342CA}" destId="{8569CAB4-7EE4-489A-82CC-10EF7222A6ED}" srcOrd="0" destOrd="0" presId="urn:microsoft.com/office/officeart/2009/layout/CircleArrowProcess"/>
    <dgm:cxn modelId="{938DE801-0C86-429E-BECA-3B259E9E9C9C}" type="presParOf" srcId="{8569CAB4-7EE4-489A-82CC-10EF7222A6ED}" destId="{6238CBF9-E1E2-493D-A66E-C3D39EA0566A}" srcOrd="0" destOrd="0" presId="urn:microsoft.com/office/officeart/2009/layout/CircleArrowProcess"/>
    <dgm:cxn modelId="{A33575FE-C41D-4D2C-AD5E-CF3C1AEB5109}" type="presParOf" srcId="{5B890145-C1C1-4AE7-940A-5F40F2B342CA}" destId="{6DA102D6-835D-4F69-AF1D-8DFDBBA58CBF}" srcOrd="1" destOrd="0" presId="urn:microsoft.com/office/officeart/2009/layout/CircleArrowProcess"/>
    <dgm:cxn modelId="{CFF6ABC9-D632-491E-8E37-54633F155298}" type="presParOf" srcId="{5B890145-C1C1-4AE7-940A-5F40F2B342CA}" destId="{D8B83794-E26B-4EDF-95B8-ABCAAB2465CC}" srcOrd="2" destOrd="0" presId="urn:microsoft.com/office/officeart/2009/layout/CircleArrowProcess"/>
    <dgm:cxn modelId="{948A8687-A1BF-4210-AB3A-36B152FA49AC}" type="presParOf" srcId="{D8B83794-E26B-4EDF-95B8-ABCAAB2465CC}" destId="{71359044-CFA7-4F59-A896-D71945C9ED9C}" srcOrd="0" destOrd="0" presId="urn:microsoft.com/office/officeart/2009/layout/CircleArrowProcess"/>
    <dgm:cxn modelId="{28DACB96-4086-40B1-9C39-3F299E9D8535}" type="presParOf" srcId="{5B890145-C1C1-4AE7-940A-5F40F2B342CA}" destId="{0428508E-FE7C-4BBC-90FA-3886EC81C5C7}" srcOrd="3" destOrd="0" presId="urn:microsoft.com/office/officeart/2009/layout/CircleArrowProcess"/>
    <dgm:cxn modelId="{81D7D585-32C0-4673-9E14-75CC26EB9C71}" type="presParOf" srcId="{5B890145-C1C1-4AE7-940A-5F40F2B342CA}" destId="{552B03AC-21CD-4A55-B9FF-D60D5BC6BE8F}" srcOrd="4" destOrd="0" presId="urn:microsoft.com/office/officeart/2009/layout/CircleArrowProcess"/>
    <dgm:cxn modelId="{9CB4378C-728C-4CCB-A2D3-6EECFC2E4DFA}" type="presParOf" srcId="{552B03AC-21CD-4A55-B9FF-D60D5BC6BE8F}" destId="{5F6862E3-7A4E-4AD3-880E-5DC88EB202F1}" srcOrd="0" destOrd="0" presId="urn:microsoft.com/office/officeart/2009/layout/CircleArrowProcess"/>
    <dgm:cxn modelId="{8F68C7D9-5B6D-4F71-A62C-AB38403C4135}" type="presParOf" srcId="{5B890145-C1C1-4AE7-940A-5F40F2B342CA}" destId="{49450C5C-3BFB-4D4F-80C4-33D5B02AB663}" srcOrd="5" destOrd="0" presId="urn:microsoft.com/office/officeart/2009/layout/CircleArrowProcess"/>
    <dgm:cxn modelId="{63C2F6BF-2D79-4085-BBAF-A3A0958353B1}" type="presParOf" srcId="{5B890145-C1C1-4AE7-940A-5F40F2B342CA}" destId="{010CAFCA-6070-4108-8D02-DFD9DDF4BAD5}" srcOrd="6" destOrd="0" presId="urn:microsoft.com/office/officeart/2009/layout/CircleArrowProcess"/>
    <dgm:cxn modelId="{BE6880D4-3335-4E84-87D3-3C448ADD95BD}" type="presParOf" srcId="{010CAFCA-6070-4108-8D02-DFD9DDF4BAD5}" destId="{7B8CA2EB-3599-40AE-8B88-81CFFCCAAE75}" srcOrd="0" destOrd="0" presId="urn:microsoft.com/office/officeart/2009/layout/CircleArrowProcess"/>
    <dgm:cxn modelId="{7B7602C7-18BF-412E-8638-629976445D73}" type="presParOf" srcId="{5B890145-C1C1-4AE7-940A-5F40F2B342CA}" destId="{EBCB8056-38EE-4A04-A2FD-09943403420C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8CBF9-E1E2-493D-A66E-C3D39EA0566A}">
      <dsp:nvSpPr>
        <dsp:cNvPr id="0" name=""/>
        <dsp:cNvSpPr/>
      </dsp:nvSpPr>
      <dsp:spPr>
        <a:xfrm>
          <a:off x="565437" y="0"/>
          <a:ext cx="846498" cy="8465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102D6-835D-4F69-AF1D-8DFDBBA58CBF}">
      <dsp:nvSpPr>
        <dsp:cNvPr id="0" name=""/>
        <dsp:cNvSpPr/>
      </dsp:nvSpPr>
      <dsp:spPr>
        <a:xfrm>
          <a:off x="752331" y="306440"/>
          <a:ext cx="472394" cy="23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</a:p>
      </dsp:txBody>
      <dsp:txXfrm>
        <a:off x="752331" y="306440"/>
        <a:ext cx="472394" cy="236172"/>
      </dsp:txXfrm>
    </dsp:sp>
    <dsp:sp modelId="{71359044-CFA7-4F59-A896-D71945C9ED9C}">
      <dsp:nvSpPr>
        <dsp:cNvPr id="0" name=""/>
        <dsp:cNvSpPr/>
      </dsp:nvSpPr>
      <dsp:spPr>
        <a:xfrm>
          <a:off x="330272" y="486488"/>
          <a:ext cx="846498" cy="8465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8508E-FE7C-4BBC-90FA-3886EC81C5C7}">
      <dsp:nvSpPr>
        <dsp:cNvPr id="0" name=""/>
        <dsp:cNvSpPr/>
      </dsp:nvSpPr>
      <dsp:spPr>
        <a:xfrm>
          <a:off x="516213" y="793827"/>
          <a:ext cx="472394" cy="23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</a:p>
      </dsp:txBody>
      <dsp:txXfrm>
        <a:off x="516213" y="793827"/>
        <a:ext cx="472394" cy="236172"/>
      </dsp:txXfrm>
    </dsp:sp>
    <dsp:sp modelId="{5F6862E3-7A4E-4AD3-880E-5DC88EB202F1}">
      <dsp:nvSpPr>
        <dsp:cNvPr id="0" name=""/>
        <dsp:cNvSpPr/>
      </dsp:nvSpPr>
      <dsp:spPr>
        <a:xfrm>
          <a:off x="565437" y="974773"/>
          <a:ext cx="846498" cy="84658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50C5C-3BFB-4D4F-80C4-33D5B02AB663}">
      <dsp:nvSpPr>
        <dsp:cNvPr id="0" name=""/>
        <dsp:cNvSpPr/>
      </dsp:nvSpPr>
      <dsp:spPr>
        <a:xfrm>
          <a:off x="752331" y="1281214"/>
          <a:ext cx="472394" cy="23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</a:p>
      </dsp:txBody>
      <dsp:txXfrm>
        <a:off x="752331" y="1281214"/>
        <a:ext cx="472394" cy="236172"/>
      </dsp:txXfrm>
    </dsp:sp>
    <dsp:sp modelId="{7B8CA2EB-3599-40AE-8B88-81CFFCCAAE75}">
      <dsp:nvSpPr>
        <dsp:cNvPr id="0" name=""/>
        <dsp:cNvSpPr/>
      </dsp:nvSpPr>
      <dsp:spPr>
        <a:xfrm>
          <a:off x="390612" y="1517387"/>
          <a:ext cx="727249" cy="72760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B8056-38EE-4A04-A2FD-09943403420C}">
      <dsp:nvSpPr>
        <dsp:cNvPr id="0" name=""/>
        <dsp:cNvSpPr/>
      </dsp:nvSpPr>
      <dsp:spPr>
        <a:xfrm>
          <a:off x="516213" y="1768601"/>
          <a:ext cx="472394" cy="23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16213" y="1768601"/>
        <a:ext cx="472394" cy="236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2F277-70A0-4FD1-9454-8C218CBD719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7676-D837-40CE-8AEA-E1F3493784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3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4C422-72BC-49D8-AFEA-D47593504FE0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C7F0-303A-48EE-B94B-D62A21113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7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1A438-E1CB-47F5-B192-D2A5B89814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114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79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2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77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25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1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18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1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89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3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8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0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2B8C8-D0BB-402C-8359-23C11A2410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1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9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9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CB6F7-C559-4D47-AB44-6AA01F3FA9D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0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C7F0-303A-48EE-B94B-D62A21113E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70C03-8C72-F44E-97DF-A982E4D093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4480" y="2513164"/>
            <a:ext cx="9738360" cy="2115474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en-US" dirty="0"/>
              <a:t>Click to edit Master title styled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480" y="4986050"/>
            <a:ext cx="9738360" cy="143593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6" name="Picture 2" descr="CimetrixLogoTxtHrz60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57" y="417371"/>
            <a:ext cx="57150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9848" y="6501246"/>
            <a:ext cx="2130552" cy="3491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Cimetrix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fld id="{6206F6B7-1164-4C17-B174-716C8616A3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2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774" y="1132995"/>
            <a:ext cx="910212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774" y="3612670"/>
            <a:ext cx="910212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7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5834" y="0"/>
            <a:ext cx="7967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84" y="346158"/>
            <a:ext cx="9133342" cy="1062453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584" y="1626322"/>
            <a:ext cx="9133342" cy="427155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33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594" y="1699106"/>
            <a:ext cx="91403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594" y="4578831"/>
            <a:ext cx="91403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1A2BF4-D67E-40B6-B9BD-84C5CA0E20FF}" type="datetimeFigureOut">
              <a:rPr lang="en-US" smtClean="0">
                <a:solidFill>
                  <a:prstClr val="black"/>
                </a:solidFill>
              </a:rPr>
              <a:pPr/>
              <a:t>9/24/2019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AA0D2-8AB3-42DE-9350-AB4B3D397FB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8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1A2BF4-D67E-40B6-B9BD-84C5CA0E20FF}" type="datetimeFigureOut">
              <a:rPr lang="en-US" smtClean="0">
                <a:solidFill>
                  <a:prstClr val="black"/>
                </a:solidFill>
              </a:rPr>
              <a:pPr/>
              <a:t>9/24/2019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AA0D2-8AB3-42DE-9350-AB4B3D397FB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883176" y="1648252"/>
            <a:ext cx="4480934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883176" y="2526592"/>
            <a:ext cx="4480934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615" y="1648252"/>
            <a:ext cx="4487907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546615" y="2526593"/>
            <a:ext cx="4487907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50522" y="363321"/>
            <a:ext cx="9158373" cy="1082582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3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6855" y="1626986"/>
            <a:ext cx="4476415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0295" y="1626986"/>
            <a:ext cx="4483381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1789" y="342055"/>
            <a:ext cx="9149137" cy="1082582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876855" y="2505326"/>
            <a:ext cx="4476415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40295" y="2505327"/>
            <a:ext cx="4483381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5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422" y="373953"/>
            <a:ext cx="9138504" cy="1082582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1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03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135" y="388205"/>
            <a:ext cx="3608683" cy="1069975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820" y="388205"/>
            <a:ext cx="4997138" cy="4873625"/>
          </a:xfrm>
        </p:spPr>
        <p:txBody>
          <a:bodyPr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135" y="1697667"/>
            <a:ext cx="3608683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19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7843" y="366940"/>
            <a:ext cx="4951052" cy="512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99502" y="366940"/>
            <a:ext cx="4048701" cy="1069975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9502" y="1676402"/>
            <a:ext cx="4048701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87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774" y="1132995"/>
            <a:ext cx="910212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774" y="3612670"/>
            <a:ext cx="910212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988599" y="0"/>
            <a:ext cx="10203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965" y="5915223"/>
            <a:ext cx="2407133" cy="7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6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1680117"/>
            <a:ext cx="9738360" cy="2438400"/>
          </a:xfrm>
        </p:spPr>
        <p:txBody>
          <a:bodyPr anchor="b" anchorCtr="0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4453256"/>
            <a:ext cx="9738360" cy="161791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04" y="6336437"/>
            <a:ext cx="1826195" cy="444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4243664"/>
            <a:ext cx="8312728" cy="8659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1419" y="6501246"/>
            <a:ext cx="2130552" cy="3491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Cimetrix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448800" y="649641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  <a:fld id="{6206F6B7-1164-4C17-B174-716C8616A3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5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88599" y="0"/>
            <a:ext cx="10203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84" y="346158"/>
            <a:ext cx="9133342" cy="1062453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584" y="1626322"/>
            <a:ext cx="9133342" cy="427155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965" y="5915223"/>
            <a:ext cx="2407133" cy="7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60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594" y="1699106"/>
            <a:ext cx="91403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594" y="4578831"/>
            <a:ext cx="91403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1A2BF4-D67E-40B6-B9BD-84C5CA0E20FF}" type="datetimeFigureOut">
              <a:rPr lang="en-US" smtClean="0">
                <a:solidFill>
                  <a:prstClr val="black"/>
                </a:solidFill>
              </a:rPr>
              <a:pPr/>
              <a:t>9/24/2019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AA0D2-8AB3-42DE-9350-AB4B3D397FB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8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1A2BF4-D67E-40B6-B9BD-84C5CA0E20FF}" type="datetimeFigureOut">
              <a:rPr lang="en-US" smtClean="0">
                <a:solidFill>
                  <a:prstClr val="black"/>
                </a:solidFill>
              </a:rPr>
              <a:pPr/>
              <a:t>9/24/2019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AA0D2-8AB3-42DE-9350-AB4B3D397FB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883176" y="1648252"/>
            <a:ext cx="4480934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883176" y="2526592"/>
            <a:ext cx="4480934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615" y="1648252"/>
            <a:ext cx="4487907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546615" y="2526593"/>
            <a:ext cx="4487907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50522" y="363321"/>
            <a:ext cx="9158373" cy="1082582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80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6855" y="1626986"/>
            <a:ext cx="4476415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0295" y="1626986"/>
            <a:ext cx="4483381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1789" y="342055"/>
            <a:ext cx="9149137" cy="1082582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876855" y="2505326"/>
            <a:ext cx="4476415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40295" y="2505327"/>
            <a:ext cx="4483381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2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988599" y="0"/>
            <a:ext cx="10203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422" y="373953"/>
            <a:ext cx="9138504" cy="1082582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965" y="5915223"/>
            <a:ext cx="2407133" cy="7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2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88599" y="0"/>
            <a:ext cx="10203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965" y="5915223"/>
            <a:ext cx="2407133" cy="7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8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135" y="388205"/>
            <a:ext cx="3608683" cy="1069975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820" y="388205"/>
            <a:ext cx="4997138" cy="4873625"/>
          </a:xfrm>
        </p:spPr>
        <p:txBody>
          <a:bodyPr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135" y="1697667"/>
            <a:ext cx="3608683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371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7843" y="366940"/>
            <a:ext cx="4951052" cy="512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99502" y="366940"/>
            <a:ext cx="4048701" cy="1069975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9502" y="1676402"/>
            <a:ext cx="4048701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427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774" y="1132995"/>
            <a:ext cx="910212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774" y="3612670"/>
            <a:ext cx="910212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66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5834" y="0"/>
            <a:ext cx="7967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84" y="346158"/>
            <a:ext cx="9133342" cy="1062453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584" y="1626322"/>
            <a:ext cx="9133342" cy="427155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2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712974"/>
            <a:ext cx="9738360" cy="4572000"/>
          </a:xfrm>
        </p:spPr>
        <p:txBody>
          <a:bodyPr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54480" y="320040"/>
            <a:ext cx="9738360" cy="11042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04" y="6336792"/>
            <a:ext cx="1826195" cy="444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34726"/>
            <a:ext cx="8312728" cy="8659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1418" y="6501246"/>
            <a:ext cx="2130552" cy="349182"/>
          </a:xfrm>
        </p:spPr>
        <p:txBody>
          <a:bodyPr/>
          <a:lstStyle/>
          <a:p>
            <a:pPr algn="l"/>
            <a:r>
              <a:rPr lang="en-US" dirty="0"/>
              <a:t>Cimetrix Confidential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6206F6B7-1164-4C17-B174-716C8616A3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37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594" y="1699106"/>
            <a:ext cx="91403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2594" y="4578831"/>
            <a:ext cx="91403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1A2BF4-D67E-40B6-B9BD-84C5CA0E20FF}" type="datetimeFigureOut">
              <a:rPr lang="en-US" smtClean="0">
                <a:solidFill>
                  <a:prstClr val="black"/>
                </a:solidFill>
              </a:rPr>
              <a:pPr/>
              <a:t>9/24/2019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AA0D2-8AB3-42DE-9350-AB4B3D397FB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0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1A2BF4-D67E-40B6-B9BD-84C5CA0E20FF}" type="datetimeFigureOut">
              <a:rPr lang="en-US" smtClean="0">
                <a:solidFill>
                  <a:prstClr val="black"/>
                </a:solidFill>
              </a:rPr>
              <a:pPr/>
              <a:t>9/24/2019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AA0D2-8AB3-42DE-9350-AB4B3D397FB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883176" y="1648252"/>
            <a:ext cx="4480934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883176" y="2526592"/>
            <a:ext cx="4480934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615" y="1648252"/>
            <a:ext cx="4487907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546615" y="2526593"/>
            <a:ext cx="4487907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50522" y="363321"/>
            <a:ext cx="9158373" cy="1082582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01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6855" y="1626986"/>
            <a:ext cx="4476415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0295" y="1626986"/>
            <a:ext cx="4483381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1789" y="342055"/>
            <a:ext cx="9149137" cy="1082582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876855" y="2505326"/>
            <a:ext cx="4476415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40295" y="2505327"/>
            <a:ext cx="4483381" cy="275272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50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422" y="373953"/>
            <a:ext cx="9138504" cy="1082582"/>
          </a:xfrm>
        </p:spPr>
        <p:txBody>
          <a:bodyPr/>
          <a:lstStyle>
            <a:lvl1pPr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23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907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135" y="388205"/>
            <a:ext cx="3608683" cy="1069975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820" y="388205"/>
            <a:ext cx="4997138" cy="4873625"/>
          </a:xfrm>
        </p:spPr>
        <p:txBody>
          <a:bodyPr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0135" y="1697667"/>
            <a:ext cx="3608683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704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7843" y="366940"/>
            <a:ext cx="4951052" cy="512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99502" y="366940"/>
            <a:ext cx="4048701" cy="1069975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9502" y="1676402"/>
            <a:ext cx="4048701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30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319177"/>
            <a:ext cx="9738360" cy="5943600"/>
          </a:xfrm>
        </p:spPr>
        <p:txBody>
          <a:bodyPr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04" y="6336792"/>
            <a:ext cx="1826195" cy="44437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1419" y="6501246"/>
            <a:ext cx="2130552" cy="349182"/>
          </a:xfrm>
        </p:spPr>
        <p:txBody>
          <a:bodyPr/>
          <a:lstStyle/>
          <a:p>
            <a:pPr algn="l"/>
            <a:r>
              <a:rPr lang="en-US" dirty="0"/>
              <a:t>Cimetrix Confidential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6206F6B7-1164-4C17-B174-716C8616A3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2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554481" y="1701800"/>
            <a:ext cx="4745736" cy="457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546615" y="1701800"/>
            <a:ext cx="4746224" cy="457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1554479" y="320040"/>
            <a:ext cx="9738360" cy="1106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34726"/>
            <a:ext cx="8312728" cy="86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04" y="6336792"/>
            <a:ext cx="1826195" cy="44437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1418" y="6501246"/>
            <a:ext cx="2130552" cy="349182"/>
          </a:xfrm>
        </p:spPr>
        <p:txBody>
          <a:bodyPr/>
          <a:lstStyle/>
          <a:p>
            <a:pPr algn="l"/>
            <a:r>
              <a:rPr lang="en-US" dirty="0"/>
              <a:t>Cimetrix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6206F6B7-1164-4C17-B174-716C8616A3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0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1727200"/>
            <a:ext cx="9738360" cy="2143760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554480" y="4097828"/>
            <a:ext cx="9738360" cy="2241600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54480" y="320040"/>
            <a:ext cx="9738360" cy="1106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04" y="6336792"/>
            <a:ext cx="1826195" cy="444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34726"/>
            <a:ext cx="8312728" cy="8659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1418" y="6501246"/>
            <a:ext cx="2130552" cy="349182"/>
          </a:xfrm>
        </p:spPr>
        <p:txBody>
          <a:bodyPr/>
          <a:lstStyle/>
          <a:p>
            <a:pPr algn="l"/>
            <a:r>
              <a:rPr lang="en-US" dirty="0"/>
              <a:t>Cimetrix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6206F6B7-1164-4C17-B174-716C8616A3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8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1739900"/>
            <a:ext cx="4745736" cy="596900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5392" y="1739900"/>
            <a:ext cx="4727448" cy="596900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2576367"/>
            <a:ext cx="4745736" cy="3657600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65392" y="2576366"/>
            <a:ext cx="4727448" cy="3657600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54480" y="320040"/>
            <a:ext cx="9738360" cy="1106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04" y="6336792"/>
            <a:ext cx="1826195" cy="444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34726"/>
            <a:ext cx="8312728" cy="865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1418" y="6501246"/>
            <a:ext cx="2130552" cy="349182"/>
          </a:xfrm>
        </p:spPr>
        <p:txBody>
          <a:bodyPr/>
          <a:lstStyle/>
          <a:p>
            <a:pPr algn="l"/>
            <a:r>
              <a:rPr lang="en-US" dirty="0"/>
              <a:t>Cimetrix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6206F6B7-1164-4C17-B174-716C8616A3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0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554480" y="294968"/>
            <a:ext cx="9738360" cy="11064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04" y="6336792"/>
            <a:ext cx="1826195" cy="444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34726"/>
            <a:ext cx="8312728" cy="8659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069674" y="6501246"/>
            <a:ext cx="2130552" cy="349182"/>
          </a:xfrm>
        </p:spPr>
        <p:txBody>
          <a:bodyPr/>
          <a:lstStyle/>
          <a:p>
            <a:pPr algn="l"/>
            <a:r>
              <a:rPr lang="en-US" dirty="0"/>
              <a:t>Cimetrix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fld id="{6206F6B7-1164-4C17-B174-716C8616A3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4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04" y="6336792"/>
            <a:ext cx="1826195" cy="4443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9848" y="6501246"/>
            <a:ext cx="2130552" cy="349182"/>
          </a:xfrm>
        </p:spPr>
        <p:txBody>
          <a:bodyPr/>
          <a:lstStyle/>
          <a:p>
            <a:pPr algn="l"/>
            <a:r>
              <a:rPr lang="en-US" dirty="0"/>
              <a:t>Cimetrix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fld id="{6206F6B7-1164-4C17-B174-716C8616A3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1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294968"/>
            <a:ext cx="9738360" cy="1205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1719690"/>
            <a:ext cx="9738360" cy="4693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501246"/>
            <a:ext cx="2126835" cy="34918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Cimetrix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01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 </a:t>
            </a:r>
            <a:fld id="{6206F6B7-1164-4C17-B174-716C8616A3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1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  <p:sldLayoutId id="2147483679" r:id="rId4"/>
    <p:sldLayoutId id="2147483672" r:id="rId5"/>
    <p:sldLayoutId id="2147483678" r:id="rId6"/>
    <p:sldLayoutId id="2147483673" r:id="rId7"/>
    <p:sldLayoutId id="2147483674" r:id="rId8"/>
    <p:sldLayoutId id="2147483675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35834" y="0"/>
            <a:ext cx="101561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6719" y="417751"/>
            <a:ext cx="9142176" cy="108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6719" y="1719690"/>
            <a:ext cx="9142176" cy="410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459" y="6162955"/>
            <a:ext cx="1826195" cy="4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6719" y="417751"/>
            <a:ext cx="9142176" cy="108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6719" y="1719690"/>
            <a:ext cx="9142176" cy="410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459" y="6162955"/>
            <a:ext cx="1826195" cy="4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35834" y="0"/>
            <a:ext cx="101561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6719" y="417751"/>
            <a:ext cx="9142176" cy="108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6719" y="1719690"/>
            <a:ext cx="9142176" cy="410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459" y="6162955"/>
            <a:ext cx="1826195" cy="4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metrix.com/" TargetMode="External"/><Relationship Id="rId7" Type="http://schemas.openxmlformats.org/officeDocument/2006/relationships/hyperlink" Target="http://www.cimetrix.com/j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imetrix.com/kr" TargetMode="External"/><Relationship Id="rId5" Type="http://schemas.openxmlformats.org/officeDocument/2006/relationships/hyperlink" Target="http://www.cimetrix.com/tw" TargetMode="External"/><Relationship Id="rId4" Type="http://schemas.openxmlformats.org/officeDocument/2006/relationships/hyperlink" Target="http://www.cimetrix.com/c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../media/image32.jp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9101" y="812934"/>
            <a:ext cx="9606579" cy="1930263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Addressing Connectivity Challenges</a:t>
            </a:r>
            <a:br>
              <a:rPr lang="en-US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Disparate Data Sources</a:t>
            </a:r>
            <a:br>
              <a:rPr lang="en-US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Smart Manufacturing</a:t>
            </a:r>
            <a:endParaRPr lang="en-US" altLang="en-US" sz="4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869" y="6158404"/>
            <a:ext cx="1822862" cy="4450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32CA5A-C59C-4565-BACE-E2C6342277B9}"/>
              </a:ext>
            </a:extLst>
          </p:cNvPr>
          <p:cNvSpPr/>
          <p:nvPr/>
        </p:nvSpPr>
        <p:spPr>
          <a:xfrm>
            <a:off x="-7200" y="6672348"/>
            <a:ext cx="741600" cy="1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199DAF3E-1A49-4083-995F-B2889C8BF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3496" y="2906862"/>
            <a:ext cx="9149955" cy="2708629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A43439"/>
              </a:buClr>
              <a:buSzPct val="75000"/>
            </a:pPr>
            <a:r>
              <a:rPr lang="en-US" sz="3500" kern="0" dirty="0">
                <a:solidFill>
                  <a:srgbClr val="000000"/>
                </a:solidFill>
              </a:rPr>
              <a:t>Smart Manufacturing Pavilion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A43439"/>
              </a:buClr>
              <a:buSzPct val="75000"/>
            </a:pPr>
            <a:r>
              <a:rPr lang="en-US" sz="3500" kern="0" dirty="0">
                <a:solidFill>
                  <a:srgbClr val="000000"/>
                </a:solidFill>
              </a:rPr>
              <a:t>Meet the Experts Stage</a:t>
            </a:r>
            <a:endParaRPr lang="en-US" sz="4600" kern="0" dirty="0">
              <a:solidFill>
                <a:srgbClr val="000000"/>
              </a:solidFill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A43439"/>
              </a:buClr>
              <a:buSzPct val="75000"/>
            </a:pPr>
            <a:endParaRPr lang="en-US" sz="2600" kern="0" dirty="0">
              <a:solidFill>
                <a:srgbClr val="000000"/>
              </a:solidFill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A43439"/>
              </a:buClr>
              <a:buSzPct val="75000"/>
            </a:pPr>
            <a:r>
              <a:rPr lang="en-US" sz="3000" kern="0" dirty="0">
                <a:solidFill>
                  <a:srgbClr val="000000"/>
                </a:solidFill>
              </a:rPr>
              <a:t>Alan Weber </a:t>
            </a:r>
            <a:r>
              <a:rPr lang="en-US" sz="3000" kern="0">
                <a:solidFill>
                  <a:srgbClr val="000000"/>
                </a:solidFill>
              </a:rPr>
              <a:t>– September </a:t>
            </a:r>
            <a:r>
              <a:rPr lang="en-US" sz="3000" kern="0" dirty="0">
                <a:solidFill>
                  <a:srgbClr val="000000"/>
                </a:solidFill>
              </a:rPr>
              <a:t>19, 2019</a:t>
            </a:r>
            <a:endParaRPr lang="en-US" sz="4100" kern="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7D9B0-7BEE-4914-A817-9DD11B8C7B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731" y="6128715"/>
            <a:ext cx="2844389" cy="5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Unifying concepts/relationships</a:t>
            </a:r>
            <a:br>
              <a:rPr lang="en-US" sz="4000" dirty="0"/>
            </a:br>
            <a:r>
              <a:rPr lang="en-US" sz="3600" i="1" dirty="0"/>
              <a:t>Generalizable from SEMI EDA standards</a:t>
            </a:r>
            <a:endParaRPr lang="en-US" i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BD5D8F-3CED-4F9D-9768-CA44C59C4CA4}"/>
              </a:ext>
            </a:extLst>
          </p:cNvPr>
          <p:cNvGrpSpPr/>
          <p:nvPr/>
        </p:nvGrpSpPr>
        <p:grpSpPr>
          <a:xfrm>
            <a:off x="4046292" y="4419234"/>
            <a:ext cx="2574915" cy="2059342"/>
            <a:chOff x="4046292" y="4419234"/>
            <a:chExt cx="2574915" cy="205934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4483159-7F4F-48C1-9599-13825198729C}"/>
                </a:ext>
              </a:extLst>
            </p:cNvPr>
            <p:cNvCxnSpPr>
              <a:cxnSpLocks/>
              <a:stCxn id="17" idx="1"/>
              <a:endCxn id="8" idx="2"/>
            </p:cNvCxnSpPr>
            <p:nvPr/>
          </p:nvCxnSpPr>
          <p:spPr>
            <a:xfrm flipH="1" flipV="1">
              <a:off x="4046292" y="4419234"/>
              <a:ext cx="1164176" cy="79239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FBAE02-5DC3-4F35-B038-47D8D92857A8}"/>
                </a:ext>
              </a:extLst>
            </p:cNvPr>
            <p:cNvGrpSpPr/>
            <p:nvPr/>
          </p:nvGrpSpPr>
          <p:grpSpPr>
            <a:xfrm>
              <a:off x="4940453" y="4783686"/>
              <a:ext cx="1680754" cy="1694890"/>
              <a:chOff x="4940453" y="4783686"/>
              <a:chExt cx="1680754" cy="169489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EA65E17-29C6-4EB2-B8B2-37443C15BB2C}"/>
                  </a:ext>
                </a:extLst>
              </p:cNvPr>
              <p:cNvSpPr/>
              <p:nvPr/>
            </p:nvSpPr>
            <p:spPr>
              <a:xfrm>
                <a:off x="5210468" y="4968523"/>
                <a:ext cx="1143299" cy="48621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448C6D4-8012-4EE8-BD65-1B09646338D8}"/>
                  </a:ext>
                </a:extLst>
              </p:cNvPr>
              <p:cNvSpPr/>
              <p:nvPr/>
            </p:nvSpPr>
            <p:spPr>
              <a:xfrm>
                <a:off x="4940453" y="4783686"/>
                <a:ext cx="1680754" cy="1694890"/>
              </a:xfrm>
              <a:prstGeom prst="rect">
                <a:avLst/>
              </a:prstGeom>
              <a:solidFill>
                <a:schemeClr val="accent1">
                  <a:alpha val="21000"/>
                </a:scheme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91440" rtlCol="0" anchor="b" anchorCtr="1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Equipment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Model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6DCE44-A72A-44CC-AF6A-7E5FC175F1C5}"/>
              </a:ext>
            </a:extLst>
          </p:cNvPr>
          <p:cNvGrpSpPr/>
          <p:nvPr/>
        </p:nvGrpSpPr>
        <p:grpSpPr>
          <a:xfrm>
            <a:off x="6596499" y="2568629"/>
            <a:ext cx="3051912" cy="1854194"/>
            <a:chOff x="6596499" y="2568629"/>
            <a:chExt cx="3051912" cy="18541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69EAF0-783C-40C5-AA86-53CCB0087027}"/>
                </a:ext>
              </a:extLst>
            </p:cNvPr>
            <p:cNvSpPr/>
            <p:nvPr/>
          </p:nvSpPr>
          <p:spPr>
            <a:xfrm>
              <a:off x="6735225" y="3429000"/>
              <a:ext cx="1631338" cy="99023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Equipment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Data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Consumers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58BF5FA-C03A-4992-9606-4C354FA34C4C}"/>
                </a:ext>
              </a:extLst>
            </p:cNvPr>
            <p:cNvCxnSpPr>
              <a:cxnSpLocks/>
              <a:stCxn id="3" idx="3"/>
              <a:endCxn id="12" idx="0"/>
            </p:cNvCxnSpPr>
            <p:nvPr/>
          </p:nvCxnSpPr>
          <p:spPr>
            <a:xfrm>
              <a:off x="6596499" y="2568629"/>
              <a:ext cx="954395" cy="86037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A38E1D7-CBD2-478A-88A0-0765797B4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0031" y="3429000"/>
              <a:ext cx="898380" cy="99382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15CC9A-8D8B-4EBB-ABE4-A70D67CA5FAC}"/>
              </a:ext>
            </a:extLst>
          </p:cNvPr>
          <p:cNvGrpSpPr/>
          <p:nvPr/>
        </p:nvGrpSpPr>
        <p:grpSpPr>
          <a:xfrm>
            <a:off x="5396325" y="4419234"/>
            <a:ext cx="3353706" cy="1760345"/>
            <a:chOff x="5396325" y="4419234"/>
            <a:chExt cx="3353706" cy="176034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56732D9-5F38-43C8-B955-EDC4B56E80FF}"/>
                </a:ext>
              </a:extLst>
            </p:cNvPr>
            <p:cNvCxnSpPr>
              <a:cxnSpLocks/>
              <a:stCxn id="17" idx="3"/>
              <a:endCxn id="12" idx="2"/>
            </p:cNvCxnSpPr>
            <p:nvPr/>
          </p:nvCxnSpPr>
          <p:spPr>
            <a:xfrm flipV="1">
              <a:off x="6353767" y="4419234"/>
              <a:ext cx="1197127" cy="79239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/>
            <a:stretch/>
          </p:blipFill>
          <p:spPr>
            <a:xfrm>
              <a:off x="5396325" y="5555169"/>
              <a:ext cx="833872" cy="35242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5A8069-B132-47CD-8B97-48D49B0A5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6493" y="5189345"/>
              <a:ext cx="1933538" cy="99023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CD2344-B194-4B59-9FFC-592CA50D0CAF}"/>
              </a:ext>
            </a:extLst>
          </p:cNvPr>
          <p:cNvGrpSpPr/>
          <p:nvPr/>
        </p:nvGrpSpPr>
        <p:grpSpPr>
          <a:xfrm>
            <a:off x="1678050" y="2568629"/>
            <a:ext cx="3287111" cy="1908700"/>
            <a:chOff x="1678050" y="2568629"/>
            <a:chExt cx="3287111" cy="19087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2A2044-8F2D-4D8E-BEE6-DE03308CB537}"/>
                </a:ext>
              </a:extLst>
            </p:cNvPr>
            <p:cNvSpPr/>
            <p:nvPr/>
          </p:nvSpPr>
          <p:spPr>
            <a:xfrm>
              <a:off x="3230623" y="3429000"/>
              <a:ext cx="1631338" cy="99023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Data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Collection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Plans 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398FD8-BD03-4603-9A45-4766A7E2881D}"/>
                </a:ext>
              </a:extLst>
            </p:cNvPr>
            <p:cNvCxnSpPr>
              <a:cxnSpLocks/>
              <a:stCxn id="3" idx="1"/>
              <a:endCxn id="8" idx="0"/>
            </p:cNvCxnSpPr>
            <p:nvPr/>
          </p:nvCxnSpPr>
          <p:spPr>
            <a:xfrm flipH="1">
              <a:off x="4046292" y="2568629"/>
              <a:ext cx="918869" cy="86037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69DCD0-5290-4802-9650-DC3E58387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8050" y="3370905"/>
              <a:ext cx="1212992" cy="110642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86FF7C-EDC6-4DDB-843E-B18A79B5529C}"/>
              </a:ext>
            </a:extLst>
          </p:cNvPr>
          <p:cNvGrpSpPr/>
          <p:nvPr/>
        </p:nvGrpSpPr>
        <p:grpSpPr>
          <a:xfrm>
            <a:off x="3908693" y="1719225"/>
            <a:ext cx="3585164" cy="1402613"/>
            <a:chOff x="3908693" y="1719225"/>
            <a:chExt cx="3585164" cy="140261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FED69A-7BF4-4880-B80E-C3E50862923E}"/>
                </a:ext>
              </a:extLst>
            </p:cNvPr>
            <p:cNvSpPr/>
            <p:nvPr/>
          </p:nvSpPr>
          <p:spPr>
            <a:xfrm>
              <a:off x="4965161" y="2015419"/>
              <a:ext cx="1631338" cy="110641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Manufacturing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Stakeholders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and their KPIs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FDDE8F-B880-4AD8-B703-FB76F0044CCD}"/>
                </a:ext>
              </a:extLst>
            </p:cNvPr>
            <p:cNvGrpSpPr/>
            <p:nvPr/>
          </p:nvGrpSpPr>
          <p:grpSpPr>
            <a:xfrm>
              <a:off x="3908693" y="1886640"/>
              <a:ext cx="868881" cy="922674"/>
              <a:chOff x="3908693" y="1886640"/>
              <a:chExt cx="868881" cy="922674"/>
            </a:xfrm>
          </p:grpSpPr>
          <p:pic>
            <p:nvPicPr>
              <p:cNvPr id="20" name="Picture 2" descr="stick figures에 대한 이미지 검색결과">
                <a:extLst>
                  <a:ext uri="{FF2B5EF4-FFF2-40B4-BE49-F238E27FC236}">
                    <a16:creationId xmlns:a16="http://schemas.microsoft.com/office/drawing/2014/main" id="{F55691ED-7133-4E1F-B46E-EFC18C716C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96" t="4676" r="26287" b="10249"/>
              <a:stretch/>
            </p:blipFill>
            <p:spPr bwMode="auto">
              <a:xfrm>
                <a:off x="3908693" y="1886640"/>
                <a:ext cx="340458" cy="563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stick figures에 대한 이미지 검색결과">
                <a:extLst>
                  <a:ext uri="{FF2B5EF4-FFF2-40B4-BE49-F238E27FC236}">
                    <a16:creationId xmlns:a16="http://schemas.microsoft.com/office/drawing/2014/main" id="{A04DA4F8-0B3C-488F-ACBB-640DC9A8C4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96" t="4676" r="26287" b="10249"/>
              <a:stretch/>
            </p:blipFill>
            <p:spPr bwMode="auto">
              <a:xfrm>
                <a:off x="4389056" y="2052170"/>
                <a:ext cx="388518" cy="643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stick figures에 대한 이미지 검색결과">
                <a:extLst>
                  <a:ext uri="{FF2B5EF4-FFF2-40B4-BE49-F238E27FC236}">
                    <a16:creationId xmlns:a16="http://schemas.microsoft.com/office/drawing/2014/main" id="{E3606017-4F35-4DF9-9A4E-B5DAF4F9CB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96" t="4676" r="26287" b="10249"/>
              <a:stretch/>
            </p:blipFill>
            <p:spPr bwMode="auto">
              <a:xfrm>
                <a:off x="4140799" y="2245656"/>
                <a:ext cx="340458" cy="563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" descr="stick figures에 대한 이미지 검색결과">
              <a:extLst>
                <a:ext uri="{FF2B5EF4-FFF2-40B4-BE49-F238E27FC236}">
                  <a16:creationId xmlns:a16="http://schemas.microsoft.com/office/drawing/2014/main" id="{136CAAEF-64FD-47C9-A517-C4CB042084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6" t="4676" r="26287" b="10249"/>
            <a:stretch/>
          </p:blipFill>
          <p:spPr bwMode="auto">
            <a:xfrm>
              <a:off x="4192170" y="1719225"/>
              <a:ext cx="340458" cy="56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39F6C0-49E4-401C-84F7-C8DBC3296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1779" y="1993951"/>
              <a:ext cx="702078" cy="514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98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4479" y="294968"/>
            <a:ext cx="9999233" cy="1106424"/>
          </a:xfrm>
        </p:spPr>
        <p:txBody>
          <a:bodyPr>
            <a:normAutofit fontScale="90000"/>
          </a:bodyPr>
          <a:lstStyle/>
          <a:p>
            <a:r>
              <a:rPr lang="en-US" dirty="0"/>
              <a:t>Unifying concepts</a:t>
            </a:r>
            <a:br>
              <a:rPr lang="en-US" sz="4000" dirty="0"/>
            </a:br>
            <a:r>
              <a:rPr lang="en-US" sz="3600" i="1" dirty="0"/>
              <a:t>Metadata model and data collection plan (DCP)</a:t>
            </a:r>
            <a:endParaRPr lang="en-US" i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607DB-ACCE-4C2A-B61A-6DDA95E3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15" y="2632639"/>
            <a:ext cx="5197297" cy="2661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A65CA-FBB2-49D9-84E5-018ABBD6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460" y="2174462"/>
            <a:ext cx="3922705" cy="35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4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282" y="1938253"/>
            <a:ext cx="3583811" cy="4143520"/>
          </a:xfrm>
          <a:prstGeom prst="rect">
            <a:avLst/>
          </a:prstGeom>
        </p:spPr>
      </p:pic>
      <p:sp>
        <p:nvSpPr>
          <p:cNvPr id="32" name="Rectangle 2"/>
          <p:cNvSpPr>
            <a:spLocks noGrp="1" noChangeArrowheads="1"/>
          </p:cNvSpPr>
          <p:nvPr>
            <p:ph idx="1"/>
          </p:nvPr>
        </p:nvSpPr>
        <p:spPr>
          <a:xfrm>
            <a:off x="1554479" y="1856973"/>
            <a:ext cx="6594160" cy="433601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Structure exactly reflects equipment hardware organization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Provides complete description of all useful information in the equipment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Always accurate and available – no additional documentation required*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Common point of reference across all factory </a:t>
            </a:r>
            <a:r>
              <a:rPr lang="en-US" sz="2400"/>
              <a:t>and supplier </a:t>
            </a:r>
            <a:r>
              <a:rPr lang="en-US" sz="2400" dirty="0"/>
              <a:t>stakeholders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Source of unambiguous information for database configuration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Reduces integration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Shared equipment model benefits</a:t>
            </a:r>
            <a:br>
              <a:rPr lang="en-US" sz="4000" dirty="0"/>
            </a:br>
            <a:r>
              <a:rPr lang="en-US" sz="3600" i="1" dirty="0"/>
              <a:t>Driven by factory requirements…</a:t>
            </a:r>
            <a:endParaRPr lang="en-US" i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022011" y="1852372"/>
            <a:ext cx="1429457" cy="332607"/>
          </a:xfrm>
          <a:prstGeom prst="wedgeRoundRectCallout">
            <a:avLst>
              <a:gd name="adj1" fmla="val -133807"/>
              <a:gd name="adj2" fmla="val 32770"/>
              <a:gd name="adj3" fmla="val 16667"/>
            </a:avLst>
          </a:prstGeom>
          <a:solidFill>
            <a:srgbClr val="66CCFF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Module #1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0214788" y="2477562"/>
            <a:ext cx="1429457" cy="402190"/>
          </a:xfrm>
          <a:prstGeom prst="wedgeRoundRectCallout">
            <a:avLst>
              <a:gd name="adj1" fmla="val -95410"/>
              <a:gd name="adj2" fmla="val 53421"/>
              <a:gd name="adj3" fmla="val 16667"/>
            </a:avLst>
          </a:prstGeom>
          <a:solidFill>
            <a:srgbClr val="66CCFF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Gate Valve Data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0397953" y="2987474"/>
            <a:ext cx="1429457" cy="415960"/>
          </a:xfrm>
          <a:prstGeom prst="wedgeRoundRectCallout">
            <a:avLst>
              <a:gd name="adj1" fmla="val -150743"/>
              <a:gd name="adj2" fmla="val 223160"/>
              <a:gd name="adj3" fmla="val 16667"/>
            </a:avLst>
          </a:prstGeom>
          <a:solidFill>
            <a:srgbClr val="66CCFF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Substrate Location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0189727" y="3893661"/>
            <a:ext cx="1429457" cy="400287"/>
          </a:xfrm>
          <a:prstGeom prst="wedgeRoundRectCallout">
            <a:avLst>
              <a:gd name="adj1" fmla="val -112570"/>
              <a:gd name="adj2" fmla="val 46258"/>
              <a:gd name="adj3" fmla="val 16667"/>
            </a:avLst>
          </a:prstGeom>
          <a:solidFill>
            <a:srgbClr val="66CCFF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Utilization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0414623" y="4438470"/>
            <a:ext cx="1429457" cy="400287"/>
          </a:xfrm>
          <a:prstGeom prst="wedgeRoundRectCallout">
            <a:avLst>
              <a:gd name="adj1" fmla="val -127751"/>
              <a:gd name="adj2" fmla="val -12557"/>
              <a:gd name="adj3" fmla="val 16667"/>
            </a:avLst>
          </a:prstGeom>
          <a:solidFill>
            <a:srgbClr val="66CCFF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Data, Events, Alarms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146085" y="5550426"/>
            <a:ext cx="1429457" cy="400287"/>
          </a:xfrm>
          <a:prstGeom prst="wedgeRoundRectCallout">
            <a:avLst>
              <a:gd name="adj1" fmla="val -101645"/>
              <a:gd name="adj2" fmla="val -224825"/>
              <a:gd name="adj3" fmla="val 16667"/>
            </a:avLst>
          </a:prstGeom>
          <a:solidFill>
            <a:srgbClr val="66CCFF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Tracking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870357" y="5991299"/>
            <a:ext cx="1265925" cy="400287"/>
          </a:xfrm>
          <a:prstGeom prst="wedgeRoundRectCallout">
            <a:avLst>
              <a:gd name="adj1" fmla="val 64544"/>
              <a:gd name="adj2" fmla="val -139458"/>
              <a:gd name="adj3" fmla="val 16667"/>
            </a:avLst>
          </a:prstGeom>
          <a:solidFill>
            <a:srgbClr val="66CCFF">
              <a:alpha val="6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0E2C8-E5C2-469D-B425-2750B5A95544}"/>
              </a:ext>
            </a:extLst>
          </p:cNvPr>
          <p:cNvSpPr txBox="1"/>
          <p:nvPr/>
        </p:nvSpPr>
        <p:spPr>
          <a:xfrm>
            <a:off x="825939" y="6216918"/>
            <a:ext cx="5389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As long as it can be queried from the equipment</a:t>
            </a:r>
          </a:p>
        </p:txBody>
      </p:sp>
    </p:spTree>
    <p:extLst>
      <p:ext uri="{BB962C8B-B14F-4D97-AF65-F5344CB8AC3E}">
        <p14:creationId xmlns:p14="http://schemas.microsoft.com/office/powerpoint/2010/main" val="45647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2B8AD-0392-4663-8834-67AA89DB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79" y="1712974"/>
            <a:ext cx="8380353" cy="45720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GEM/GEM300 will persist as the principal “command and control” interface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Data collection mechanisms are fixed and limited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Event reporting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Trace reporting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Variable status queries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Equipment “model” must be derived from lists of variables, events, constants, state machines, etc.</a:t>
            </a:r>
            <a:endParaRPr lang="en-US" sz="2000" dirty="0"/>
          </a:p>
          <a:p>
            <a:pPr lvl="1">
              <a:spcBef>
                <a:spcPts val="800"/>
              </a:spcBef>
            </a:pPr>
            <a:r>
              <a:rPr lang="en-US" sz="2000" dirty="0"/>
              <a:t>The recent SEMI E172 standard (SECS Equipment Data Dictionary) offers a partial solution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But must be specified if it is to be delivered</a:t>
            </a:r>
          </a:p>
          <a:p>
            <a:pPr>
              <a:spcBef>
                <a:spcPts val="800"/>
              </a:spcBef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E76687-16EE-46D7-B3BA-7F257D6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SEMI GEM data sources</a:t>
            </a:r>
            <a:br>
              <a:rPr lang="en-US" sz="4000" i="1" dirty="0"/>
            </a:br>
            <a:r>
              <a:rPr lang="en-US" sz="3600" i="1" dirty="0"/>
              <a:t>Equipment model is not explicit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E18ED-8DC7-4631-A061-431696C0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379" y="1133021"/>
            <a:ext cx="2227221" cy="16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021" y="4475124"/>
            <a:ext cx="3266166" cy="830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94968"/>
            <a:ext cx="10114511" cy="110642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SEDD – SECS Equipment Data Dictionary</a:t>
            </a:r>
            <a:br>
              <a:rPr lang="en-US" dirty="0"/>
            </a:br>
            <a:r>
              <a:rPr lang="en-US" sz="3600" i="1" dirty="0"/>
              <a:t>Schema and examples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8" t="1986" r="698" b="3550"/>
          <a:stretch/>
        </p:blipFill>
        <p:spPr>
          <a:xfrm>
            <a:off x="6207174" y="1983817"/>
            <a:ext cx="4523898" cy="1575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144" y="4748406"/>
            <a:ext cx="3344972" cy="135378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305782" y="2746996"/>
            <a:ext cx="1708602" cy="3063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6014384" y="3696353"/>
            <a:ext cx="708534" cy="9138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9" idx="0"/>
          </p:cNvCxnSpPr>
          <p:nvPr/>
        </p:nvCxnSpPr>
        <p:spPr>
          <a:xfrm>
            <a:off x="9039829" y="3696353"/>
            <a:ext cx="350275" cy="77877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625" y="1896219"/>
            <a:ext cx="2736448" cy="32274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31072" y="1965761"/>
            <a:ext cx="45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8746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94968"/>
            <a:ext cx="10145685" cy="110642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GEM equipment model structure</a:t>
            </a:r>
            <a:br>
              <a:rPr lang="en-US" dirty="0"/>
            </a:br>
            <a:r>
              <a:rPr lang="en-US" sz="3600" i="1" dirty="0"/>
              <a:t>Embedded in E172 (SEDD) &lt;source&gt; elements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25" y="1612058"/>
            <a:ext cx="1188845" cy="1349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919" y="2874522"/>
            <a:ext cx="1453109" cy="136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968" y="1912555"/>
            <a:ext cx="1681154" cy="3918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938" y="4121557"/>
            <a:ext cx="1603720" cy="1666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225" y="1870220"/>
            <a:ext cx="2489775" cy="1399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733" y="3688239"/>
            <a:ext cx="2687002" cy="86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5033" y="5157567"/>
            <a:ext cx="3075171" cy="8936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F6C87A-E883-4005-B953-C75D9332D429}"/>
              </a:ext>
            </a:extLst>
          </p:cNvPr>
          <p:cNvCxnSpPr>
            <a:cxnSpLocks/>
          </p:cNvCxnSpPr>
          <p:nvPr/>
        </p:nvCxnSpPr>
        <p:spPr>
          <a:xfrm>
            <a:off x="4214820" y="2133600"/>
            <a:ext cx="2075913" cy="5926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FDF925-FF3F-4E0C-8EFC-0B00B821553B}"/>
              </a:ext>
            </a:extLst>
          </p:cNvPr>
          <p:cNvCxnSpPr>
            <a:cxnSpLocks/>
          </p:cNvCxnSpPr>
          <p:nvPr/>
        </p:nvCxnSpPr>
        <p:spPr>
          <a:xfrm>
            <a:off x="6965929" y="2192867"/>
            <a:ext cx="1715084" cy="1336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DA7C07-763A-44E5-836A-78C4BF5D03AA}"/>
              </a:ext>
            </a:extLst>
          </p:cNvPr>
          <p:cNvCxnSpPr>
            <a:cxnSpLocks/>
          </p:cNvCxnSpPr>
          <p:nvPr/>
        </p:nvCxnSpPr>
        <p:spPr>
          <a:xfrm>
            <a:off x="4718000" y="3871585"/>
            <a:ext cx="1487499" cy="1304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7D518E-B2E1-404E-9AC4-6DDD26F94D08}"/>
              </a:ext>
            </a:extLst>
          </p:cNvPr>
          <p:cNvCxnSpPr>
            <a:cxnSpLocks/>
          </p:cNvCxnSpPr>
          <p:nvPr/>
        </p:nvCxnSpPr>
        <p:spPr>
          <a:xfrm flipV="1">
            <a:off x="6787703" y="3942903"/>
            <a:ext cx="2772986" cy="5915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322572-409C-453D-A894-FC2BBADBAE53}"/>
              </a:ext>
            </a:extLst>
          </p:cNvPr>
          <p:cNvCxnSpPr>
            <a:cxnSpLocks/>
          </p:cNvCxnSpPr>
          <p:nvPr/>
        </p:nvCxnSpPr>
        <p:spPr>
          <a:xfrm flipV="1">
            <a:off x="4997226" y="4893733"/>
            <a:ext cx="1301974" cy="38589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F9E4BD-3117-4FB3-ABB0-B7081BCE24F7}"/>
              </a:ext>
            </a:extLst>
          </p:cNvPr>
          <p:cNvCxnSpPr>
            <a:cxnSpLocks/>
          </p:cNvCxnSpPr>
          <p:nvPr/>
        </p:nvCxnSpPr>
        <p:spPr>
          <a:xfrm>
            <a:off x="7398751" y="4893733"/>
            <a:ext cx="1127182" cy="558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4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2B8AD-0392-4663-8834-67AA89DB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712974"/>
            <a:ext cx="8005155" cy="45720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Set of architectural specifications for creating integrated factory systems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Systems include manufacturing equipment, applications, data repositories, and the other components that interconnect them all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Interoperability of the system components depends on their respective suppliers having chosen compatible and similarly scoped profiles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Because of the breadth of OPC UA’s applicability and variety of implementation options, this itself is a significant system engineering task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E76687-16EE-46D7-B3BA-7F257D6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OPC UA data sources</a:t>
            </a:r>
            <a:br>
              <a:rPr lang="en-US" sz="4000" i="1" dirty="0"/>
            </a:br>
            <a:r>
              <a:rPr lang="en-US" sz="3600" i="1" dirty="0"/>
              <a:t>OPC UA is an architecture, not a standard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F8491-E470-44AA-AEE5-D2644E69C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245" y="2085680"/>
            <a:ext cx="2743200" cy="216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E76687-16EE-46D7-B3BA-7F257D6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294968"/>
            <a:ext cx="10308006" cy="1106424"/>
          </a:xfrm>
        </p:spPr>
        <p:txBody>
          <a:bodyPr>
            <a:normAutofit fontScale="90000"/>
          </a:bodyPr>
          <a:lstStyle/>
          <a:p>
            <a:r>
              <a:rPr lang="en-US" dirty="0"/>
              <a:t>Interoperability of OPC UA components</a:t>
            </a:r>
            <a:br>
              <a:rPr lang="en-US" sz="4000" i="1" dirty="0"/>
            </a:br>
            <a:r>
              <a:rPr lang="en-US" sz="3600" i="1" dirty="0"/>
              <a:t>Requires compatible “mappings” and “profiles”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F52F2-4E9B-4405-9630-9D12E8769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910" y="2111474"/>
            <a:ext cx="4576119" cy="31971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A1336A-CBC4-4543-B10E-19E137502545}"/>
              </a:ext>
            </a:extLst>
          </p:cNvPr>
          <p:cNvSpPr/>
          <p:nvPr/>
        </p:nvSpPr>
        <p:spPr>
          <a:xfrm>
            <a:off x="1762468" y="5574496"/>
            <a:ext cx="3829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Figure 1 – The OPC UA Stack Overview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(from Volume 6) 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F4C871-D6FC-4D0D-9587-F0FD2EA81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780" y="2111474"/>
            <a:ext cx="3609420" cy="31971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ABB2424-6A36-40D0-A90E-A8EA4DC72ABE}"/>
              </a:ext>
            </a:extLst>
          </p:cNvPr>
          <p:cNvSpPr/>
          <p:nvPr/>
        </p:nvSpPr>
        <p:spPr>
          <a:xfrm>
            <a:off x="6733303" y="5574496"/>
            <a:ext cx="4867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Figure 1 – Profile – Conformance Unit – Test Cases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(from Volume 7)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2712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2B8AD-0392-4663-8834-67AA89DB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712974"/>
            <a:ext cx="8005155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spcBef>
                <a:spcPts val="900"/>
              </a:spcBef>
              <a:buSzPct val="85000"/>
              <a:buNone/>
            </a:pPr>
            <a:r>
              <a:rPr lang="en-US" dirty="0"/>
              <a:t>Typical challenges….</a:t>
            </a:r>
          </a:p>
          <a:p>
            <a:pPr marL="457200" indent="-457200">
              <a:lnSpc>
                <a:spcPct val="95000"/>
              </a:lnSpc>
              <a:spcBef>
                <a:spcPts val="900"/>
              </a:spcBef>
              <a:buSzPct val="85000"/>
              <a:buFont typeface="+mj-lt"/>
              <a:buAutoNum type="arabicPeriod"/>
            </a:pPr>
            <a:r>
              <a:rPr lang="en-US" sz="2400" dirty="0"/>
              <a:t>Finding a sensor that works</a:t>
            </a:r>
          </a:p>
          <a:p>
            <a:pPr marL="457200" indent="-457200">
              <a:lnSpc>
                <a:spcPct val="95000"/>
              </a:lnSpc>
              <a:spcBef>
                <a:spcPts val="900"/>
              </a:spcBef>
              <a:buSzPct val="85000"/>
              <a:buFont typeface="+mj-lt"/>
              <a:buAutoNum type="arabicPeriod"/>
            </a:pPr>
            <a:r>
              <a:rPr lang="en-US" sz="2400" dirty="0"/>
              <a:t>Sampling/process synchronization</a:t>
            </a:r>
          </a:p>
          <a:p>
            <a:pPr marL="457200" indent="-457200">
              <a:lnSpc>
                <a:spcPct val="95000"/>
              </a:lnSpc>
              <a:spcBef>
                <a:spcPts val="900"/>
              </a:spcBef>
              <a:buSzPct val="85000"/>
              <a:buFont typeface="+mj-lt"/>
              <a:buAutoNum type="arabicPeriod"/>
            </a:pPr>
            <a:r>
              <a:rPr lang="en-US" sz="2400" dirty="0"/>
              <a:t>Dealing with multiple timestamps</a:t>
            </a:r>
          </a:p>
          <a:p>
            <a:pPr marL="457200" indent="-457200">
              <a:lnSpc>
                <a:spcPct val="95000"/>
              </a:lnSpc>
              <a:spcBef>
                <a:spcPts val="900"/>
              </a:spcBef>
              <a:buSzPct val="85000"/>
              <a:buFont typeface="+mj-lt"/>
              <a:buAutoNum type="arabicPeriod"/>
            </a:pPr>
            <a:r>
              <a:rPr lang="en-US" sz="2400" dirty="0"/>
              <a:t>Scaling and units conversion</a:t>
            </a:r>
          </a:p>
          <a:p>
            <a:pPr marL="457200" indent="-457200">
              <a:lnSpc>
                <a:spcPct val="95000"/>
              </a:lnSpc>
              <a:spcBef>
                <a:spcPts val="900"/>
              </a:spcBef>
              <a:buSzPct val="85000"/>
              <a:buFont typeface="+mj-lt"/>
              <a:buAutoNum type="arabicPeriod"/>
            </a:pPr>
            <a:r>
              <a:rPr lang="en-US" sz="2400" dirty="0"/>
              <a:t>Applying factory naming convention</a:t>
            </a:r>
          </a:p>
          <a:p>
            <a:pPr marL="457200" indent="-457200">
              <a:lnSpc>
                <a:spcPct val="95000"/>
              </a:lnSpc>
              <a:spcBef>
                <a:spcPts val="900"/>
              </a:spcBef>
              <a:buSzPct val="85000"/>
              <a:buFont typeface="+mj-lt"/>
              <a:buAutoNum type="arabicPeriod"/>
            </a:pPr>
            <a:r>
              <a:rPr lang="en-US" sz="2400" dirty="0"/>
              <a:t>Associating context and sensor data</a:t>
            </a:r>
          </a:p>
          <a:p>
            <a:pPr marL="457200" indent="-457200">
              <a:lnSpc>
                <a:spcPct val="95000"/>
              </a:lnSpc>
              <a:spcBef>
                <a:spcPts val="900"/>
              </a:spcBef>
              <a:buSzPct val="85000"/>
              <a:buFont typeface="+mj-lt"/>
              <a:buAutoNum type="arabicPeriod"/>
            </a:pPr>
            <a:r>
              <a:rPr lang="en-US" sz="2400" dirty="0"/>
              <a:t>Ensuring statistical validity</a:t>
            </a:r>
          </a:p>
          <a:p>
            <a:pPr marL="457200" indent="-457200">
              <a:lnSpc>
                <a:spcPct val="95000"/>
              </a:lnSpc>
              <a:spcBef>
                <a:spcPts val="900"/>
              </a:spcBef>
              <a:buSzPct val="85000"/>
              <a:buFont typeface="+mj-lt"/>
              <a:buAutoNum type="arabicPeriod"/>
            </a:pPr>
            <a:r>
              <a:rPr lang="en-US" sz="2400" dirty="0"/>
              <a:t>Aligning results in process database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E76687-16EE-46D7-B3BA-7F257D6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external sensors</a:t>
            </a:r>
            <a:br>
              <a:rPr lang="en-US" sz="4000" i="1" dirty="0"/>
            </a:br>
            <a:r>
              <a:rPr lang="en-US" sz="3600" i="1" dirty="0"/>
              <a:t>Implementations are factory specific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0F2B1-736C-4B0F-B130-8A2177797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502" y="2108513"/>
            <a:ext cx="3116891" cy="35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37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Gigafactory context</a:t>
            </a:r>
          </a:p>
          <a:p>
            <a:r>
              <a:rPr lang="en-US" dirty="0"/>
              <a:t>Smart Manufacturing data sources</a:t>
            </a:r>
          </a:p>
          <a:p>
            <a:pPr lvl="1"/>
            <a:r>
              <a:rPr lang="en-US" dirty="0"/>
              <a:t>Unifying concepts</a:t>
            </a:r>
          </a:p>
          <a:p>
            <a:pPr lvl="1"/>
            <a:r>
              <a:rPr lang="en-US" dirty="0"/>
              <a:t>Characteristics</a:t>
            </a:r>
          </a:p>
          <a:p>
            <a:pPr lvl="1"/>
            <a:r>
              <a:rPr lang="en-US" dirty="0"/>
              <a:t>Challenges</a:t>
            </a:r>
          </a:p>
          <a:p>
            <a:r>
              <a:rPr lang="en-US" u="sng" dirty="0"/>
              <a:t>Example solution architectures</a:t>
            </a:r>
          </a:p>
          <a:p>
            <a:r>
              <a:rPr lang="en-US" dirty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8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Problem statement</a:t>
            </a:r>
          </a:p>
          <a:p>
            <a:r>
              <a:rPr lang="en-US" dirty="0"/>
              <a:t>Gigafactory context</a:t>
            </a:r>
          </a:p>
          <a:p>
            <a:r>
              <a:rPr lang="en-US" dirty="0"/>
              <a:t>Smart Manufacturing data sources</a:t>
            </a:r>
          </a:p>
          <a:p>
            <a:pPr lvl="1"/>
            <a:r>
              <a:rPr lang="en-US" dirty="0"/>
              <a:t>Unifying concepts</a:t>
            </a:r>
          </a:p>
          <a:p>
            <a:pPr lvl="1"/>
            <a:r>
              <a:rPr lang="en-US" dirty="0"/>
              <a:t>Characteristics</a:t>
            </a:r>
          </a:p>
          <a:p>
            <a:pPr lvl="1"/>
            <a:r>
              <a:rPr lang="en-US" dirty="0"/>
              <a:t>Challenges</a:t>
            </a:r>
          </a:p>
          <a:p>
            <a:r>
              <a:rPr lang="en-US" dirty="0"/>
              <a:t>Example solution architectures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1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B06591-D954-4BD6-8E8B-7941E019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solution architecture</a:t>
            </a:r>
            <a:br>
              <a:rPr lang="en-US" dirty="0"/>
            </a:br>
            <a:r>
              <a:rPr lang="en-US" sz="3600" i="1" dirty="0"/>
              <a:t>EDA-based sensor integration</a:t>
            </a:r>
            <a:endParaRPr lang="en-US" i="1" dirty="0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607ADF7B-35A1-4733-8394-259E1F5321CB}"/>
              </a:ext>
            </a:extLst>
          </p:cNvPr>
          <p:cNvSpPr/>
          <p:nvPr/>
        </p:nvSpPr>
        <p:spPr>
          <a:xfrm>
            <a:off x="3867763" y="3301721"/>
            <a:ext cx="4842932" cy="2247900"/>
          </a:xfrm>
          <a:prstGeom prst="roundRect">
            <a:avLst>
              <a:gd name="adj" fmla="val 5686"/>
            </a:avLst>
          </a:prstGeom>
          <a:solidFill>
            <a:srgbClr val="FF0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DE13B-334C-483A-83F0-9D9456BC5174}"/>
              </a:ext>
            </a:extLst>
          </p:cNvPr>
          <p:cNvSpPr/>
          <p:nvPr/>
        </p:nvSpPr>
        <p:spPr>
          <a:xfrm>
            <a:off x="2191363" y="2425421"/>
            <a:ext cx="1374761" cy="1752600"/>
          </a:xfrm>
          <a:prstGeom prst="rect">
            <a:avLst/>
          </a:prstGeom>
          <a:solidFill>
            <a:srgbClr val="009900">
              <a:alpha val="20000"/>
            </a:srgbClr>
          </a:solidFill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OEM Tool</a:t>
            </a: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5BDD4F2B-F291-4C84-A9D1-526C2AF27466}"/>
              </a:ext>
            </a:extLst>
          </p:cNvPr>
          <p:cNvSpPr/>
          <p:nvPr/>
        </p:nvSpPr>
        <p:spPr>
          <a:xfrm>
            <a:off x="2943543" y="2577821"/>
            <a:ext cx="492420" cy="228600"/>
          </a:xfrm>
          <a:prstGeom prst="roundRect">
            <a:avLst/>
          </a:prstGeom>
          <a:noFill/>
          <a:ln w="127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EDA</a:t>
            </a:r>
          </a:p>
        </p:txBody>
      </p:sp>
      <p:sp>
        <p:nvSpPr>
          <p:cNvPr id="11" name="Rounded Rectangle 112">
            <a:extLst>
              <a:ext uri="{FF2B5EF4-FFF2-40B4-BE49-F238E27FC236}">
                <a16:creationId xmlns:a16="http://schemas.microsoft.com/office/drawing/2014/main" id="{0DD265E0-C7B1-48B8-BF4C-9CBBB56405A5}"/>
              </a:ext>
            </a:extLst>
          </p:cNvPr>
          <p:cNvSpPr/>
          <p:nvPr/>
        </p:nvSpPr>
        <p:spPr>
          <a:xfrm>
            <a:off x="2343763" y="2577821"/>
            <a:ext cx="492420" cy="228600"/>
          </a:xfrm>
          <a:prstGeom prst="roundRect">
            <a:avLst/>
          </a:prstGeom>
          <a:noFill/>
          <a:ln w="127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GEM</a:t>
            </a:r>
          </a:p>
        </p:txBody>
      </p:sp>
      <p:sp>
        <p:nvSpPr>
          <p:cNvPr id="12" name="Rounded Rectangle 191">
            <a:extLst>
              <a:ext uri="{FF2B5EF4-FFF2-40B4-BE49-F238E27FC236}">
                <a16:creationId xmlns:a16="http://schemas.microsoft.com/office/drawing/2014/main" id="{14BD6081-E9D6-4442-AE2E-6522F57E23BB}"/>
              </a:ext>
            </a:extLst>
          </p:cNvPr>
          <p:cNvSpPr/>
          <p:nvPr/>
        </p:nvSpPr>
        <p:spPr>
          <a:xfrm>
            <a:off x="4858702" y="2086123"/>
            <a:ext cx="1295061" cy="872698"/>
          </a:xfrm>
          <a:prstGeom prst="roundRect">
            <a:avLst>
              <a:gd name="adj" fmla="val 7672"/>
            </a:avLst>
          </a:prstGeom>
          <a:solidFill>
            <a:srgbClr val="FF0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D4B7C-F5EA-4161-846C-8F57D54E56C1}"/>
              </a:ext>
            </a:extLst>
          </p:cNvPr>
          <p:cNvSpPr txBox="1"/>
          <p:nvPr/>
        </p:nvSpPr>
        <p:spPr>
          <a:xfrm>
            <a:off x="4121167" y="4860915"/>
            <a:ext cx="15969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Sensor/Actuator Gateway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75079BFF-CC7D-47E2-9BCE-68B9367A8A50}"/>
              </a:ext>
            </a:extLst>
          </p:cNvPr>
          <p:cNvSpPr/>
          <p:nvPr/>
        </p:nvSpPr>
        <p:spPr>
          <a:xfrm>
            <a:off x="4858363" y="5395481"/>
            <a:ext cx="3505200" cy="154140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Device Drivers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627039-3DDB-4851-88D1-6D26AB9FFE6B}"/>
              </a:ext>
            </a:extLst>
          </p:cNvPr>
          <p:cNvSpPr/>
          <p:nvPr/>
        </p:nvSpPr>
        <p:spPr bwMode="auto">
          <a:xfrm>
            <a:off x="5798162" y="5930621"/>
            <a:ext cx="431801" cy="38576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E8AC22-D632-417D-BE90-7B7E11AEF01A}"/>
              </a:ext>
            </a:extLst>
          </p:cNvPr>
          <p:cNvSpPr/>
          <p:nvPr/>
        </p:nvSpPr>
        <p:spPr bwMode="auto">
          <a:xfrm>
            <a:off x="6331562" y="5930621"/>
            <a:ext cx="431801" cy="385762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AB90E3-EFEE-4969-B696-FFFD6D25FD17}"/>
              </a:ext>
            </a:extLst>
          </p:cNvPr>
          <p:cNvSpPr/>
          <p:nvPr/>
        </p:nvSpPr>
        <p:spPr bwMode="auto">
          <a:xfrm>
            <a:off x="5180095" y="5935383"/>
            <a:ext cx="431801" cy="38576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TP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F6A309-6FFF-4DC0-AA2B-08C84EED8271}"/>
              </a:ext>
            </a:extLst>
          </p:cNvPr>
          <p:cNvSpPr/>
          <p:nvPr/>
        </p:nvSpPr>
        <p:spPr bwMode="auto">
          <a:xfrm>
            <a:off x="6915763" y="5925859"/>
            <a:ext cx="431801" cy="38576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4604D0-2F16-4B0A-997D-E105A18DBCC1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6014062" y="5549621"/>
            <a:ext cx="1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07E1EF-090D-4A22-A219-8E28110FAF7E}"/>
              </a:ext>
            </a:extLst>
          </p:cNvPr>
          <p:cNvCxnSpPr>
            <a:endCxn id="18" idx="0"/>
          </p:cNvCxnSpPr>
          <p:nvPr/>
        </p:nvCxnSpPr>
        <p:spPr>
          <a:xfrm>
            <a:off x="7131663" y="5549621"/>
            <a:ext cx="1" cy="376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DE6ED-C76C-4B74-9B2B-ABB621F05335}"/>
              </a:ext>
            </a:extLst>
          </p:cNvPr>
          <p:cNvCxnSpPr>
            <a:stCxn id="16" idx="0"/>
          </p:cNvCxnSpPr>
          <p:nvPr/>
        </p:nvCxnSpPr>
        <p:spPr>
          <a:xfrm flipH="1" flipV="1">
            <a:off x="6547462" y="5549621"/>
            <a:ext cx="1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3D4FD36-6E05-4FD2-9D70-631FDFA34F9D}"/>
              </a:ext>
            </a:extLst>
          </p:cNvPr>
          <p:cNvSpPr/>
          <p:nvPr/>
        </p:nvSpPr>
        <p:spPr bwMode="auto">
          <a:xfrm>
            <a:off x="2978762" y="3787497"/>
            <a:ext cx="279401" cy="238124"/>
          </a:xfrm>
          <a:prstGeom prst="ellipse">
            <a:avLst/>
          </a:prstGeom>
          <a:solidFill>
            <a:srgbClr val="FF7C80">
              <a:alpha val="48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TP</a:t>
            </a:r>
          </a:p>
        </p:txBody>
      </p:sp>
      <p:sp>
        <p:nvSpPr>
          <p:cNvPr id="23" name="Rounded Rectangle 116">
            <a:extLst>
              <a:ext uri="{FF2B5EF4-FFF2-40B4-BE49-F238E27FC236}">
                <a16:creationId xmlns:a16="http://schemas.microsoft.com/office/drawing/2014/main" id="{DD2C13D2-0343-46DF-9C89-4FF74312BC20}"/>
              </a:ext>
            </a:extLst>
          </p:cNvPr>
          <p:cNvSpPr/>
          <p:nvPr/>
        </p:nvSpPr>
        <p:spPr>
          <a:xfrm>
            <a:off x="2343763" y="3797021"/>
            <a:ext cx="492420" cy="228600"/>
          </a:xfrm>
          <a:prstGeom prst="roundRect">
            <a:avLst/>
          </a:prstGeom>
          <a:noFill/>
          <a:ln w="127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Pump I/F</a:t>
            </a:r>
          </a:p>
        </p:txBody>
      </p:sp>
      <p:cxnSp>
        <p:nvCxnSpPr>
          <p:cNvPr id="24" name="Elbow Connector 18">
            <a:extLst>
              <a:ext uri="{FF2B5EF4-FFF2-40B4-BE49-F238E27FC236}">
                <a16:creationId xmlns:a16="http://schemas.microsoft.com/office/drawing/2014/main" id="{AF047BD2-87D0-44D4-8103-6580CF9C50CC}"/>
              </a:ext>
            </a:extLst>
          </p:cNvPr>
          <p:cNvCxnSpPr>
            <a:stCxn id="23" idx="2"/>
            <a:endCxn id="16" idx="2"/>
          </p:cNvCxnSpPr>
          <p:nvPr/>
        </p:nvCxnSpPr>
        <p:spPr>
          <a:xfrm rot="16200000" flipH="1">
            <a:off x="3423337" y="3192257"/>
            <a:ext cx="2290762" cy="3957490"/>
          </a:xfrm>
          <a:prstGeom prst="bentConnector3">
            <a:avLst>
              <a:gd name="adj1" fmla="val 109979"/>
            </a:avLst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3">
            <a:extLst>
              <a:ext uri="{FF2B5EF4-FFF2-40B4-BE49-F238E27FC236}">
                <a16:creationId xmlns:a16="http://schemas.microsoft.com/office/drawing/2014/main" id="{B412358E-D972-404C-8D64-0BD18F752724}"/>
              </a:ext>
            </a:extLst>
          </p:cNvPr>
          <p:cNvCxnSpPr>
            <a:stCxn id="22" idx="4"/>
          </p:cNvCxnSpPr>
          <p:nvPr/>
        </p:nvCxnSpPr>
        <p:spPr>
          <a:xfrm rot="16200000" flipH="1">
            <a:off x="3496937" y="3647147"/>
            <a:ext cx="1512332" cy="2269280"/>
          </a:xfrm>
          <a:prstGeom prst="bentConnector3">
            <a:avLst>
              <a:gd name="adj1" fmla="val 115116"/>
            </a:avLst>
          </a:prstGeom>
          <a:ln w="127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3CED15-10FD-4770-844E-E3618A87780D}"/>
              </a:ext>
            </a:extLst>
          </p:cNvPr>
          <p:cNvCxnSpPr>
            <a:stCxn id="15" idx="4"/>
          </p:cNvCxnSpPr>
          <p:nvPr/>
        </p:nvCxnSpPr>
        <p:spPr>
          <a:xfrm>
            <a:off x="6014063" y="6316383"/>
            <a:ext cx="0" cy="223838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40A972-0E60-4417-AA6F-F0EB30810883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5395995" y="5764320"/>
            <a:ext cx="1" cy="1710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>
            <a:extLst>
              <a:ext uri="{FF2B5EF4-FFF2-40B4-BE49-F238E27FC236}">
                <a16:creationId xmlns:a16="http://schemas.microsoft.com/office/drawing/2014/main" id="{678833C5-6C39-40E7-9754-DC2ABC6E2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114" y="1712903"/>
            <a:ext cx="2729249" cy="1161250"/>
          </a:xfrm>
          <a:prstGeom prst="rect">
            <a:avLst/>
          </a:prstGeom>
          <a:noFill/>
          <a:ln w="25400">
            <a:solidFill>
              <a:srgbClr val="00008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2262DD-8DA8-4D53-B695-6D5403DDCD3B}"/>
              </a:ext>
            </a:extLst>
          </p:cNvPr>
          <p:cNvSpPr txBox="1"/>
          <p:nvPr/>
        </p:nvSpPr>
        <p:spPr>
          <a:xfrm>
            <a:off x="7808832" y="1815821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FICS / MES</a:t>
            </a:r>
          </a:p>
        </p:txBody>
      </p:sp>
      <p:sp>
        <p:nvSpPr>
          <p:cNvPr id="30" name="Rounded Rectangle 238">
            <a:extLst>
              <a:ext uri="{FF2B5EF4-FFF2-40B4-BE49-F238E27FC236}">
                <a16:creationId xmlns:a16="http://schemas.microsoft.com/office/drawing/2014/main" id="{CA2CCFAD-899B-496D-805B-D6848642D233}"/>
              </a:ext>
            </a:extLst>
          </p:cNvPr>
          <p:cNvSpPr/>
          <p:nvPr/>
        </p:nvSpPr>
        <p:spPr>
          <a:xfrm>
            <a:off x="4020163" y="3492221"/>
            <a:ext cx="762000" cy="304800"/>
          </a:xfrm>
          <a:prstGeom prst="roundRect">
            <a:avLst/>
          </a:prstGeom>
          <a:solidFill>
            <a:srgbClr val="D5B8EA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EDA Client</a:t>
            </a:r>
          </a:p>
        </p:txBody>
      </p:sp>
      <p:sp>
        <p:nvSpPr>
          <p:cNvPr id="31" name="Rounded Rectangle 139">
            <a:extLst>
              <a:ext uri="{FF2B5EF4-FFF2-40B4-BE49-F238E27FC236}">
                <a16:creationId xmlns:a16="http://schemas.microsoft.com/office/drawing/2014/main" id="{F2250DF2-49ED-4615-9411-6DF19CBC03CE}"/>
              </a:ext>
            </a:extLst>
          </p:cNvPr>
          <p:cNvSpPr/>
          <p:nvPr/>
        </p:nvSpPr>
        <p:spPr>
          <a:xfrm>
            <a:off x="5239362" y="3492221"/>
            <a:ext cx="3124200" cy="720640"/>
          </a:xfrm>
          <a:prstGeom prst="roundRect">
            <a:avLst/>
          </a:prstGeom>
          <a:solidFill>
            <a:srgbClr val="D5B8EA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75C589-0965-4C92-A665-B537CAB6499E}"/>
              </a:ext>
            </a:extLst>
          </p:cNvPr>
          <p:cNvSpPr txBox="1"/>
          <p:nvPr/>
        </p:nvSpPr>
        <p:spPr>
          <a:xfrm>
            <a:off x="7597812" y="3998211"/>
            <a:ext cx="6447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EDA Server</a:t>
            </a:r>
          </a:p>
        </p:txBody>
      </p:sp>
      <p:cxnSp>
        <p:nvCxnSpPr>
          <p:cNvPr id="33" name="Elbow Connector 240">
            <a:extLst>
              <a:ext uri="{FF2B5EF4-FFF2-40B4-BE49-F238E27FC236}">
                <a16:creationId xmlns:a16="http://schemas.microsoft.com/office/drawing/2014/main" id="{5125BCB3-1BB4-4574-8BC7-E63B5DE544FF}"/>
              </a:ext>
            </a:extLst>
          </p:cNvPr>
          <p:cNvCxnSpPr>
            <a:stCxn id="10" idx="3"/>
            <a:endCxn id="30" idx="0"/>
          </p:cNvCxnSpPr>
          <p:nvPr/>
        </p:nvCxnSpPr>
        <p:spPr>
          <a:xfrm>
            <a:off x="3435963" y="2692121"/>
            <a:ext cx="965200" cy="800100"/>
          </a:xfrm>
          <a:prstGeom prst="bentConnector2">
            <a:avLst/>
          </a:prstGeom>
          <a:ln w="15875"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146">
            <a:extLst>
              <a:ext uri="{FF2B5EF4-FFF2-40B4-BE49-F238E27FC236}">
                <a16:creationId xmlns:a16="http://schemas.microsoft.com/office/drawing/2014/main" id="{A051E7A2-0F30-4F0D-BA1F-A0F001DAF85C}"/>
              </a:ext>
            </a:extLst>
          </p:cNvPr>
          <p:cNvSpPr/>
          <p:nvPr/>
        </p:nvSpPr>
        <p:spPr>
          <a:xfrm>
            <a:off x="5163163" y="2501621"/>
            <a:ext cx="762000" cy="304800"/>
          </a:xfrm>
          <a:prstGeom prst="roundRect">
            <a:avLst/>
          </a:prstGeom>
          <a:solidFill>
            <a:srgbClr val="D5B8EA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EDA Client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68B35A-F689-4759-A9CF-0ACADC5213A2}"/>
              </a:ext>
            </a:extLst>
          </p:cNvPr>
          <p:cNvSpPr/>
          <p:nvPr/>
        </p:nvSpPr>
        <p:spPr>
          <a:xfrm>
            <a:off x="5387743" y="3644621"/>
            <a:ext cx="1375621" cy="431800"/>
          </a:xfrm>
          <a:prstGeom prst="rect">
            <a:avLst/>
          </a:prstGeom>
          <a:solidFill>
            <a:srgbClr val="FF0000">
              <a:alpha val="21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125F90-6527-4A5B-B4C4-A36D7F66D28D}"/>
              </a:ext>
            </a:extLst>
          </p:cNvPr>
          <p:cNvSpPr/>
          <p:nvPr/>
        </p:nvSpPr>
        <p:spPr>
          <a:xfrm>
            <a:off x="6979606" y="3644621"/>
            <a:ext cx="498272" cy="431800"/>
          </a:xfrm>
          <a:prstGeom prst="rect">
            <a:avLst/>
          </a:prstGeom>
          <a:solidFill>
            <a:srgbClr val="FF0000">
              <a:alpha val="21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Smart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96D40-87A6-425F-ADF6-3395C98A0AFC}"/>
              </a:ext>
            </a:extLst>
          </p:cNvPr>
          <p:cNvSpPr txBox="1"/>
          <p:nvPr/>
        </p:nvSpPr>
        <p:spPr>
          <a:xfrm>
            <a:off x="5436704" y="372082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Raw Data</a:t>
            </a:r>
          </a:p>
          <a:p>
            <a:pPr algn="ctr"/>
            <a:r>
              <a:rPr lang="en-US" sz="700" dirty="0"/>
              <a:t>Metadata Model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2E62D6-3F8A-47A9-9EEC-C73644212B0A}"/>
              </a:ext>
            </a:extLst>
          </p:cNvPr>
          <p:cNvSpPr txBox="1"/>
          <p:nvPr/>
        </p:nvSpPr>
        <p:spPr>
          <a:xfrm>
            <a:off x="6263829" y="3717731"/>
            <a:ext cx="397933" cy="2824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700" dirty="0"/>
              <a:t>Public </a:t>
            </a:r>
          </a:p>
          <a:p>
            <a:pPr algn="ctr"/>
            <a:r>
              <a:rPr lang="en-US" sz="700" dirty="0"/>
              <a:t>Data</a:t>
            </a:r>
          </a:p>
        </p:txBody>
      </p:sp>
      <p:sp>
        <p:nvSpPr>
          <p:cNvPr id="39" name="Rounded Rectangle 194">
            <a:extLst>
              <a:ext uri="{FF2B5EF4-FFF2-40B4-BE49-F238E27FC236}">
                <a16:creationId xmlns:a16="http://schemas.microsoft.com/office/drawing/2014/main" id="{2D77F7AD-ED1A-469B-8BA1-004B25A30E5B}"/>
              </a:ext>
            </a:extLst>
          </p:cNvPr>
          <p:cNvSpPr/>
          <p:nvPr/>
        </p:nvSpPr>
        <p:spPr>
          <a:xfrm>
            <a:off x="5776993" y="4292325"/>
            <a:ext cx="807731" cy="222766"/>
          </a:xfrm>
          <a:prstGeom prst="roundRect">
            <a:avLst/>
          </a:prstGeom>
          <a:solidFill>
            <a:srgbClr val="D5B8EA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DCIM*</a:t>
            </a:r>
          </a:p>
        </p:txBody>
      </p:sp>
      <p:sp>
        <p:nvSpPr>
          <p:cNvPr id="40" name="Rounded Rectangle 196">
            <a:extLst>
              <a:ext uri="{FF2B5EF4-FFF2-40B4-BE49-F238E27FC236}">
                <a16:creationId xmlns:a16="http://schemas.microsoft.com/office/drawing/2014/main" id="{7DE2B817-719C-4E43-95C8-D0E8EF7F2A9C}"/>
              </a:ext>
            </a:extLst>
          </p:cNvPr>
          <p:cNvSpPr/>
          <p:nvPr/>
        </p:nvSpPr>
        <p:spPr>
          <a:xfrm>
            <a:off x="6977258" y="4292325"/>
            <a:ext cx="512977" cy="179394"/>
          </a:xfrm>
          <a:prstGeom prst="roundRect">
            <a:avLst/>
          </a:prstGeom>
          <a:solidFill>
            <a:srgbClr val="D5B8EA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DCIM</a:t>
            </a:r>
          </a:p>
        </p:txBody>
      </p:sp>
      <p:cxnSp>
        <p:nvCxnSpPr>
          <p:cNvPr id="41" name="Elbow Connector 253">
            <a:extLst>
              <a:ext uri="{FF2B5EF4-FFF2-40B4-BE49-F238E27FC236}">
                <a16:creationId xmlns:a16="http://schemas.microsoft.com/office/drawing/2014/main" id="{3EFE447A-7CA7-4B89-A445-065D9AA28126}"/>
              </a:ext>
            </a:extLst>
          </p:cNvPr>
          <p:cNvCxnSpPr>
            <a:stCxn id="30" idx="2"/>
            <a:endCxn id="39" idx="1"/>
          </p:cNvCxnSpPr>
          <p:nvPr/>
        </p:nvCxnSpPr>
        <p:spPr>
          <a:xfrm rot="16200000" flipH="1">
            <a:off x="4785735" y="3412449"/>
            <a:ext cx="606687" cy="1375830"/>
          </a:xfrm>
          <a:prstGeom prst="bentConnector2">
            <a:avLst/>
          </a:prstGeom>
          <a:ln>
            <a:solidFill>
              <a:srgbClr val="7030A0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81C942-A7A7-4255-A86F-29C8CA22BA4F}"/>
              </a:ext>
            </a:extLst>
          </p:cNvPr>
          <p:cNvCxnSpPr/>
          <p:nvPr/>
        </p:nvCxnSpPr>
        <p:spPr>
          <a:xfrm flipV="1">
            <a:off x="5975124" y="4076421"/>
            <a:ext cx="0" cy="215904"/>
          </a:xfrm>
          <a:prstGeom prst="straightConnector1">
            <a:avLst/>
          </a:prstGeom>
          <a:ln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64E359-F77A-40D3-9095-A2FD0DF81847}"/>
              </a:ext>
            </a:extLst>
          </p:cNvPr>
          <p:cNvCxnSpPr/>
          <p:nvPr/>
        </p:nvCxnSpPr>
        <p:spPr>
          <a:xfrm flipV="1">
            <a:off x="6458563" y="3999406"/>
            <a:ext cx="0" cy="292919"/>
          </a:xfrm>
          <a:prstGeom prst="straightConnector1">
            <a:avLst/>
          </a:prstGeom>
          <a:ln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842DE15-00F0-496B-A0BC-11488C92584B}"/>
              </a:ext>
            </a:extLst>
          </p:cNvPr>
          <p:cNvCxnSpPr/>
          <p:nvPr/>
        </p:nvCxnSpPr>
        <p:spPr>
          <a:xfrm flipV="1">
            <a:off x="7195165" y="4067953"/>
            <a:ext cx="0" cy="215904"/>
          </a:xfrm>
          <a:prstGeom prst="straightConnector1">
            <a:avLst/>
          </a:prstGeom>
          <a:ln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199">
            <a:extLst>
              <a:ext uri="{FF2B5EF4-FFF2-40B4-BE49-F238E27FC236}">
                <a16:creationId xmlns:a16="http://schemas.microsoft.com/office/drawing/2014/main" id="{AF02604F-6037-489E-9D37-036606DF5A41}"/>
              </a:ext>
            </a:extLst>
          </p:cNvPr>
          <p:cNvSpPr/>
          <p:nvPr/>
        </p:nvSpPr>
        <p:spPr>
          <a:xfrm>
            <a:off x="6797231" y="4679155"/>
            <a:ext cx="872012" cy="489466"/>
          </a:xfrm>
          <a:prstGeom prst="roundRect">
            <a:avLst/>
          </a:prstGeom>
          <a:solidFill>
            <a:srgbClr val="FF0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Proprietary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Applications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8C11DE1-9B58-4CC0-A0B2-F5E257E0B9EF}"/>
              </a:ext>
            </a:extLst>
          </p:cNvPr>
          <p:cNvCxnSpPr>
            <a:cxnSpLocks/>
            <a:stCxn id="40" idx="2"/>
            <a:endCxn id="45" idx="0"/>
          </p:cNvCxnSpPr>
          <p:nvPr/>
        </p:nvCxnSpPr>
        <p:spPr>
          <a:xfrm flipH="1">
            <a:off x="7233237" y="4471719"/>
            <a:ext cx="510" cy="207436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1D4CD41-2A37-4439-B21E-9DDFADCF34C3}"/>
              </a:ext>
            </a:extLst>
          </p:cNvPr>
          <p:cNvCxnSpPr>
            <a:stCxn id="34" idx="2"/>
          </p:cNvCxnSpPr>
          <p:nvPr/>
        </p:nvCxnSpPr>
        <p:spPr>
          <a:xfrm>
            <a:off x="5544163" y="2806421"/>
            <a:ext cx="0" cy="838200"/>
          </a:xfrm>
          <a:prstGeom prst="straightConnector1">
            <a:avLst/>
          </a:prstGeom>
          <a:ln w="15875">
            <a:solidFill>
              <a:srgbClr val="7030A0"/>
            </a:solidFill>
            <a:headEnd type="triangl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477ACC6-6788-4B53-9DED-6AB469C08D55}"/>
              </a:ext>
            </a:extLst>
          </p:cNvPr>
          <p:cNvSpPr txBox="1"/>
          <p:nvPr/>
        </p:nvSpPr>
        <p:spPr>
          <a:xfrm>
            <a:off x="5074081" y="2086123"/>
            <a:ext cx="92525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/>
              <a:t>Process-specific</a:t>
            </a:r>
          </a:p>
          <a:p>
            <a:pPr algn="ctr">
              <a:lnSpc>
                <a:spcPct val="90000"/>
              </a:lnSpc>
            </a:pPr>
            <a:r>
              <a:rPr lang="en-US" sz="900" dirty="0"/>
              <a:t>applications</a:t>
            </a:r>
          </a:p>
        </p:txBody>
      </p:sp>
      <p:sp>
        <p:nvSpPr>
          <p:cNvPr id="49" name="Rectangle 17">
            <a:extLst>
              <a:ext uri="{FF2B5EF4-FFF2-40B4-BE49-F238E27FC236}">
                <a16:creationId xmlns:a16="http://schemas.microsoft.com/office/drawing/2014/main" id="{952F3502-A8D6-4117-820D-665D637D8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363" y="2196821"/>
            <a:ext cx="1219200" cy="530483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Factory-level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EDA Client Apps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(DOE, FDC, PHM, …)</a:t>
            </a:r>
          </a:p>
        </p:txBody>
      </p:sp>
      <p:cxnSp>
        <p:nvCxnSpPr>
          <p:cNvPr id="50" name="Elbow Connector 2073">
            <a:extLst>
              <a:ext uri="{FF2B5EF4-FFF2-40B4-BE49-F238E27FC236}">
                <a16:creationId xmlns:a16="http://schemas.microsoft.com/office/drawing/2014/main" id="{28E3538C-02A1-4D18-B305-CD3E7DF2B537}"/>
              </a:ext>
            </a:extLst>
          </p:cNvPr>
          <p:cNvCxnSpPr>
            <a:stCxn id="38" idx="0"/>
            <a:endCxn id="49" idx="2"/>
          </p:cNvCxnSpPr>
          <p:nvPr/>
        </p:nvCxnSpPr>
        <p:spPr>
          <a:xfrm rot="5400000" flipH="1" flipV="1">
            <a:off x="6803666" y="2386435"/>
            <a:ext cx="990427" cy="1672167"/>
          </a:xfrm>
          <a:prstGeom prst="bentConnector3">
            <a:avLst>
              <a:gd name="adj1" fmla="val 61541"/>
            </a:avLst>
          </a:prstGeom>
          <a:ln w="15875"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29E2F09-04D0-4C27-9D44-89EF95CDFFD1}"/>
              </a:ext>
            </a:extLst>
          </p:cNvPr>
          <p:cNvCxnSpPr>
            <a:cxnSpLocks/>
          </p:cNvCxnSpPr>
          <p:nvPr/>
        </p:nvCxnSpPr>
        <p:spPr>
          <a:xfrm flipH="1" flipV="1">
            <a:off x="7213421" y="3135280"/>
            <a:ext cx="7142" cy="484628"/>
          </a:xfrm>
          <a:prstGeom prst="straightConnector1">
            <a:avLst/>
          </a:prstGeom>
          <a:ln w="15875"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1">
            <a:extLst>
              <a:ext uri="{FF2B5EF4-FFF2-40B4-BE49-F238E27FC236}">
                <a16:creationId xmlns:a16="http://schemas.microsoft.com/office/drawing/2014/main" id="{8111EB4D-C54F-4CA5-A160-91D986F6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875" y="4561680"/>
            <a:ext cx="725488" cy="378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Custom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EtherCAT</a:t>
            </a:r>
          </a:p>
        </p:txBody>
      </p:sp>
      <p:sp>
        <p:nvSpPr>
          <p:cNvPr id="53" name="Rectangle 21">
            <a:extLst>
              <a:ext uri="{FF2B5EF4-FFF2-40B4-BE49-F238E27FC236}">
                <a16:creationId xmlns:a16="http://schemas.microsoft.com/office/drawing/2014/main" id="{70CB210A-59D2-4028-A690-66C10E38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275" y="5212982"/>
            <a:ext cx="725488" cy="260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TCP/IP</a:t>
            </a:r>
          </a:p>
        </p:txBody>
      </p:sp>
      <p:sp>
        <p:nvSpPr>
          <p:cNvPr id="54" name="Rectangle 21">
            <a:extLst>
              <a:ext uri="{FF2B5EF4-FFF2-40B4-BE49-F238E27FC236}">
                <a16:creationId xmlns:a16="http://schemas.microsoft.com/office/drawing/2014/main" id="{B39EA2FD-51CA-4C77-AA11-6945AE4A8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97" y="2899555"/>
            <a:ext cx="725488" cy="260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HTTP</a:t>
            </a:r>
          </a:p>
        </p:txBody>
      </p:sp>
      <p:sp>
        <p:nvSpPr>
          <p:cNvPr id="55" name="Rectangle 21">
            <a:extLst>
              <a:ext uri="{FF2B5EF4-FFF2-40B4-BE49-F238E27FC236}">
                <a16:creationId xmlns:a16="http://schemas.microsoft.com/office/drawing/2014/main" id="{21667944-D77E-4BB1-8EBD-C3064113E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163" y="2994455"/>
            <a:ext cx="725488" cy="260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HTTP</a:t>
            </a:r>
          </a:p>
        </p:txBody>
      </p:sp>
      <p:sp>
        <p:nvSpPr>
          <p:cNvPr id="56" name="Rectangle 21">
            <a:extLst>
              <a:ext uri="{FF2B5EF4-FFF2-40B4-BE49-F238E27FC236}">
                <a16:creationId xmlns:a16="http://schemas.microsoft.com/office/drawing/2014/main" id="{9D998235-89F3-4A9B-AB74-4D0F6F804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2820" y="2975755"/>
            <a:ext cx="362744" cy="260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HTTP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8B3D4A5-0E37-497D-9883-969EFE652B72}"/>
              </a:ext>
            </a:extLst>
          </p:cNvPr>
          <p:cNvCxnSpPr>
            <a:stCxn id="10" idx="0"/>
          </p:cNvCxnSpPr>
          <p:nvPr/>
        </p:nvCxnSpPr>
        <p:spPr>
          <a:xfrm flipV="1">
            <a:off x="3189753" y="1712903"/>
            <a:ext cx="0" cy="864918"/>
          </a:xfrm>
          <a:prstGeom prst="straightConnector1">
            <a:avLst/>
          </a:prstGeom>
          <a:ln w="15875"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2156076-6E64-407D-9757-7A5631A33BAC}"/>
              </a:ext>
            </a:extLst>
          </p:cNvPr>
          <p:cNvCxnSpPr>
            <a:stCxn id="11" idx="0"/>
          </p:cNvCxnSpPr>
          <p:nvPr/>
        </p:nvCxnSpPr>
        <p:spPr>
          <a:xfrm flipV="1">
            <a:off x="2589973" y="1712903"/>
            <a:ext cx="0" cy="864918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21">
            <a:extLst>
              <a:ext uri="{FF2B5EF4-FFF2-40B4-BE49-F238E27FC236}">
                <a16:creationId xmlns:a16="http://schemas.microsoft.com/office/drawing/2014/main" id="{C04BE29F-C23E-471D-A76C-3773417B5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675" y="1924049"/>
            <a:ext cx="725488" cy="272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To factory-level systems</a:t>
            </a:r>
          </a:p>
        </p:txBody>
      </p:sp>
      <p:sp>
        <p:nvSpPr>
          <p:cNvPr id="60" name="Rectangle 21">
            <a:extLst>
              <a:ext uri="{FF2B5EF4-FFF2-40B4-BE49-F238E27FC236}">
                <a16:creationId xmlns:a16="http://schemas.microsoft.com/office/drawing/2014/main" id="{54239ECC-798B-42CD-9C6D-5AA4D794D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587" y="4265135"/>
            <a:ext cx="725488" cy="2727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Context data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Synchronization data</a:t>
            </a:r>
            <a:endParaRPr lang="en-US" altLang="en-US" sz="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C477DA3-B092-436E-B6AE-0B55B38CE3D5}"/>
              </a:ext>
            </a:extLst>
          </p:cNvPr>
          <p:cNvSpPr/>
          <p:nvPr/>
        </p:nvSpPr>
        <p:spPr bwMode="auto">
          <a:xfrm>
            <a:off x="7398362" y="5925859"/>
            <a:ext cx="431801" cy="38576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7CA9B92-841D-497D-9053-E3AC2A4FEFC4}"/>
              </a:ext>
            </a:extLst>
          </p:cNvPr>
          <p:cNvCxnSpPr>
            <a:endCxn id="61" idx="0"/>
          </p:cNvCxnSpPr>
          <p:nvPr/>
        </p:nvCxnSpPr>
        <p:spPr>
          <a:xfrm>
            <a:off x="7614262" y="5549621"/>
            <a:ext cx="1" cy="376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49F36960-C58F-4685-B9EC-95717AF96441}"/>
              </a:ext>
            </a:extLst>
          </p:cNvPr>
          <p:cNvSpPr/>
          <p:nvPr/>
        </p:nvSpPr>
        <p:spPr bwMode="auto">
          <a:xfrm>
            <a:off x="7931762" y="5925859"/>
            <a:ext cx="431801" cy="38576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S3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3DF88C7-109B-431C-BDE0-FE9A20F14775}"/>
              </a:ext>
            </a:extLst>
          </p:cNvPr>
          <p:cNvCxnSpPr>
            <a:endCxn id="63" idx="0"/>
          </p:cNvCxnSpPr>
          <p:nvPr/>
        </p:nvCxnSpPr>
        <p:spPr>
          <a:xfrm>
            <a:off x="8147662" y="5549621"/>
            <a:ext cx="1" cy="376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1287029-4C01-4E35-92D2-0B73837F104C}"/>
              </a:ext>
            </a:extLst>
          </p:cNvPr>
          <p:cNvCxnSpPr/>
          <p:nvPr/>
        </p:nvCxnSpPr>
        <p:spPr>
          <a:xfrm flipV="1">
            <a:off x="6153763" y="4515091"/>
            <a:ext cx="0" cy="880390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05789BD-8C7B-407E-B538-4A0FC36DD18E}"/>
              </a:ext>
            </a:extLst>
          </p:cNvPr>
          <p:cNvSpPr txBox="1"/>
          <p:nvPr/>
        </p:nvSpPr>
        <p:spPr>
          <a:xfrm>
            <a:off x="8744563" y="4097356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* DCIM</a:t>
            </a:r>
            <a:r>
              <a:rPr lang="en-US" sz="800" dirty="0"/>
              <a:t> =</a:t>
            </a:r>
          </a:p>
          <a:p>
            <a:pPr algn="ctr"/>
            <a:r>
              <a:rPr lang="en-US" sz="800" dirty="0"/>
              <a:t>Data Collection</a:t>
            </a:r>
          </a:p>
          <a:p>
            <a:pPr algn="ctr"/>
            <a:r>
              <a:rPr lang="en-US" sz="800" dirty="0"/>
              <a:t>Interface Module</a:t>
            </a:r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id="{9A205704-4F07-48FB-800F-8F7BC61A3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563" y="5737655"/>
            <a:ext cx="725488" cy="2727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Synchronization signals</a:t>
            </a:r>
          </a:p>
        </p:txBody>
      </p:sp>
      <p:grpSp>
        <p:nvGrpSpPr>
          <p:cNvPr id="68" name="Group 27">
            <a:extLst>
              <a:ext uri="{FF2B5EF4-FFF2-40B4-BE49-F238E27FC236}">
                <a16:creationId xmlns:a16="http://schemas.microsoft.com/office/drawing/2014/main" id="{07709CDF-C518-4200-85C3-DA5A184577A6}"/>
              </a:ext>
            </a:extLst>
          </p:cNvPr>
          <p:cNvGrpSpPr>
            <a:grpSpLocks/>
          </p:cNvGrpSpPr>
          <p:nvPr/>
        </p:nvGrpSpPr>
        <p:grpSpPr bwMode="auto">
          <a:xfrm>
            <a:off x="8833462" y="2095229"/>
            <a:ext cx="901701" cy="670626"/>
            <a:chOff x="4380" y="3061"/>
            <a:chExt cx="599" cy="428"/>
          </a:xfrm>
        </p:grpSpPr>
        <p:sp>
          <p:nvSpPr>
            <p:cNvPr id="69" name="AutoShape 28">
              <a:extLst>
                <a:ext uri="{FF2B5EF4-FFF2-40B4-BE49-F238E27FC236}">
                  <a16:creationId xmlns:a16="http://schemas.microsoft.com/office/drawing/2014/main" id="{D133FA37-D975-44A9-B139-67C9E829C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061"/>
              <a:ext cx="538" cy="428"/>
            </a:xfrm>
            <a:prstGeom prst="can">
              <a:avLst>
                <a:gd name="adj" fmla="val 179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9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 Box 29">
              <a:extLst>
                <a:ext uri="{FF2B5EF4-FFF2-40B4-BE49-F238E27FC236}">
                  <a16:creationId xmlns:a16="http://schemas.microsoft.com/office/drawing/2014/main" id="{DCD949DB-5EFE-4946-AFBE-051B89A32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0" y="3220"/>
              <a:ext cx="599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 anchorCtr="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latin typeface="Verdana" pitchFamily="34" charset="0"/>
                </a:rPr>
                <a:t>Process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latin typeface="Verdana" pitchFamily="34" charset="0"/>
                </a:rPr>
                <a:t>Engineering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latin typeface="Verdana" pitchFamily="34" charset="0"/>
                </a:rPr>
                <a:t>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348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2B8AD-0392-4663-8834-67AA89DB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712974"/>
            <a:ext cx="9615089" cy="45720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Optimized for ease of creation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NOT consumption</a:t>
            </a:r>
          </a:p>
          <a:p>
            <a:pPr>
              <a:spcBef>
                <a:spcPts val="800"/>
              </a:spcBef>
            </a:pPr>
            <a:r>
              <a:rPr lang="en-US" dirty="0"/>
              <a:t>Type of information included varies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Mixture of events, parameters, alarms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Mixture of critical data and “just in case” stuff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Parameter values often stored in native, binary form</a:t>
            </a:r>
          </a:p>
          <a:p>
            <a:pPr>
              <a:spcBef>
                <a:spcPts val="800"/>
              </a:spcBef>
            </a:pPr>
            <a:r>
              <a:rPr lang="en-US" dirty="0"/>
              <a:t>Format may change throughout the log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Not just a simple set of identical records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Multiple sections, headers, record layouts, even files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E76687-16EE-46D7-B3BA-7F257D6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equipment log files</a:t>
            </a:r>
            <a:br>
              <a:rPr lang="en-US" sz="4000" i="1" dirty="0"/>
            </a:br>
            <a:r>
              <a:rPr lang="en-US" sz="3600" i="1" dirty="0"/>
              <a:t>Their formats are custom designs</a:t>
            </a: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77A536CC-67FA-48BD-AFED-ED114818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96" y="981383"/>
            <a:ext cx="2194771" cy="14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2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2B8AD-0392-4663-8834-67AA89DB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712974"/>
            <a:ext cx="9626664" cy="45720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Usually circular file system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Fixed limits for file sizes and number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When limits are reached, oldest files are overwritten</a:t>
            </a:r>
          </a:p>
          <a:p>
            <a:pPr>
              <a:spcBef>
                <a:spcPts val="800"/>
              </a:spcBef>
            </a:pPr>
            <a:r>
              <a:rPr lang="en-US" dirty="0"/>
              <a:t>Retention period may vary with activity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And available storage space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E76687-16EE-46D7-B3BA-7F257D6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equipment log files</a:t>
            </a:r>
            <a:br>
              <a:rPr lang="en-US" sz="4000" i="1" dirty="0"/>
            </a:br>
            <a:r>
              <a:rPr lang="en-US" sz="3600" i="1" dirty="0"/>
              <a:t>They disappear over time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6338DC6-8FF5-4066-B344-08CAD9C12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614" y="701070"/>
            <a:ext cx="2122893" cy="16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8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2B8AD-0392-4663-8834-67AA89DB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712974"/>
            <a:ext cx="9626664" cy="45720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Part of the local file/directory system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Access methods dictated by platform technology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Special permissions may be required to keep from invalidating tool warranty</a:t>
            </a:r>
          </a:p>
          <a:p>
            <a:pPr>
              <a:spcBef>
                <a:spcPts val="800"/>
              </a:spcBef>
            </a:pPr>
            <a:r>
              <a:rPr lang="en-US" dirty="0"/>
              <a:t>They depend on the tool’s clock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So the timestamps are almost always wrong…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May be able to correct reports if offset from factory reference clock is tracked continuously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E76687-16EE-46D7-B3BA-7F257D6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equipment log files</a:t>
            </a:r>
            <a:br>
              <a:rPr lang="en-US" sz="4000" i="1" dirty="0"/>
            </a:br>
            <a:r>
              <a:rPr lang="en-US" sz="3600" i="1" dirty="0"/>
              <a:t>They reside on the tool</a:t>
            </a:r>
          </a:p>
        </p:txBody>
      </p:sp>
      <p:pic>
        <p:nvPicPr>
          <p:cNvPr id="1026" name="Picture 2" descr="Image result for home icon">
            <a:extLst>
              <a:ext uri="{FF2B5EF4-FFF2-40B4-BE49-F238E27FC236}">
                <a16:creationId xmlns:a16="http://schemas.microsoft.com/office/drawing/2014/main" id="{23747591-AD25-42C1-A04A-56D352E45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6905" r="7408" b="7302"/>
          <a:stretch/>
        </p:blipFill>
        <p:spPr bwMode="auto">
          <a:xfrm>
            <a:off x="10536532" y="451413"/>
            <a:ext cx="1454840" cy="155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BA268-645A-4B68-8A66-0A7421247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27" y="3228403"/>
            <a:ext cx="1096649" cy="1102024"/>
          </a:xfrm>
          <a:prstGeom prst="rect">
            <a:avLst/>
          </a:prstGeom>
        </p:spPr>
      </p:pic>
      <p:sp>
        <p:nvSpPr>
          <p:cNvPr id="6" name="AutoShape 2" descr="https://upload.wikimedia.org/wikipedia/commons/d/d2/Question_mark.svg">
            <a:extLst>
              <a:ext uri="{FF2B5EF4-FFF2-40B4-BE49-F238E27FC236}">
                <a16:creationId xmlns:a16="http://schemas.microsoft.com/office/drawing/2014/main" id="{23D50BCF-7B03-4492-AA5D-04E165ABE6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64D24431-B71F-407D-B62A-AAB35500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505" y="4594014"/>
            <a:ext cx="832892" cy="11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0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utoShape 16">
            <a:extLst>
              <a:ext uri="{FF2B5EF4-FFF2-40B4-BE49-F238E27FC236}">
                <a16:creationId xmlns:a16="http://schemas.microsoft.com/office/drawing/2014/main" id="{BD2C8F69-A01F-4FF9-A509-7DC2B8EFD5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0517" y="1936925"/>
            <a:ext cx="1484231" cy="614363"/>
          </a:xfrm>
          <a:prstGeom prst="foldedCorner">
            <a:avLst>
              <a:gd name="adj" fmla="val 25523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2" name="AutoShape 16">
            <a:extLst>
              <a:ext uri="{FF2B5EF4-FFF2-40B4-BE49-F238E27FC236}">
                <a16:creationId xmlns:a16="http://schemas.microsoft.com/office/drawing/2014/main" id="{7DC09EDD-94EF-408C-98EA-E43BEE6FECA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94110" y="2028368"/>
            <a:ext cx="1484231" cy="614363"/>
          </a:xfrm>
          <a:prstGeom prst="foldedCorner">
            <a:avLst>
              <a:gd name="adj" fmla="val 25523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6C0D90-E788-4763-A287-06461C21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294968"/>
            <a:ext cx="9738360" cy="110642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solution architecture</a:t>
            </a:r>
            <a:br>
              <a:rPr lang="en-US" dirty="0"/>
            </a:br>
            <a:r>
              <a:rPr lang="en-US" sz="3600" i="1" dirty="0"/>
              <a:t>Equipment Log File Processing</a:t>
            </a:r>
            <a:endParaRPr lang="en-US" sz="4000" i="1" dirty="0"/>
          </a:p>
        </p:txBody>
      </p:sp>
      <p:sp>
        <p:nvSpPr>
          <p:cNvPr id="42" name="Documents">
            <a:extLst>
              <a:ext uri="{FF2B5EF4-FFF2-40B4-BE49-F238E27FC236}">
                <a16:creationId xmlns:a16="http://schemas.microsoft.com/office/drawing/2014/main" id="{803EC27C-9E6F-4C06-B4E3-4637AEE2BED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711146" y="3757979"/>
            <a:ext cx="1187863" cy="1095896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EDA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NewData Reports</a:t>
            </a:r>
          </a:p>
        </p:txBody>
      </p:sp>
      <p:cxnSp>
        <p:nvCxnSpPr>
          <p:cNvPr id="45" name="Straight Arrow Connector 9">
            <a:extLst>
              <a:ext uri="{FF2B5EF4-FFF2-40B4-BE49-F238E27FC236}">
                <a16:creationId xmlns:a16="http://schemas.microsoft.com/office/drawing/2014/main" id="{2F288E41-9CB5-423A-8029-0D3C1574BC5A}"/>
              </a:ext>
            </a:extLst>
          </p:cNvPr>
          <p:cNvCxnSpPr>
            <a:cxnSpLocks noChangeShapeType="1"/>
            <a:stCxn id="56" idx="3"/>
            <a:endCxn id="107" idx="1"/>
          </p:cNvCxnSpPr>
          <p:nvPr/>
        </p:nvCxnSpPr>
        <p:spPr bwMode="auto">
          <a:xfrm flipV="1">
            <a:off x="4874386" y="4335020"/>
            <a:ext cx="241864" cy="18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AutoShape 12">
            <a:extLst>
              <a:ext uri="{FF2B5EF4-FFF2-40B4-BE49-F238E27FC236}">
                <a16:creationId xmlns:a16="http://schemas.microsoft.com/office/drawing/2014/main" id="{E07713E1-E904-4838-A0CE-1F35AAE10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01" y="5248342"/>
            <a:ext cx="1365250" cy="736392"/>
          </a:xfrm>
          <a:prstGeom prst="wedgeRoundRectCallout">
            <a:avLst>
              <a:gd name="adj1" fmla="val -43956"/>
              <a:gd name="adj2" fmla="val -97971"/>
              <a:gd name="adj3" fmla="val 16667"/>
            </a:avLst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117475" marR="0" lvl="0" indent="-1174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Trace data</a:t>
            </a:r>
          </a:p>
          <a:p>
            <a:pPr marL="117475" marR="0" lvl="0" indent="-1174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Event data</a:t>
            </a:r>
          </a:p>
          <a:p>
            <a:pPr marL="117475" marR="0" lvl="0" indent="-1174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Context data</a:t>
            </a: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32457BD5-19AB-4496-A144-ABC86D5B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449" y="3852575"/>
            <a:ext cx="1346200" cy="906190"/>
          </a:xfrm>
          <a:prstGeom prst="rect">
            <a:avLst/>
          </a:prstGeom>
          <a:noFill/>
          <a:ln w="19050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Factory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EDA </a:t>
            </a:r>
            <a:r>
              <a:rPr lang="en-US" altLang="en-US" sz="1400" kern="0" dirty="0">
                <a:solidFill>
                  <a:srgbClr val="000000"/>
                </a:solidFill>
              </a:rPr>
              <a:t>Client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Software</a:t>
            </a:r>
          </a:p>
        </p:txBody>
      </p:sp>
      <p:sp>
        <p:nvSpPr>
          <p:cNvPr id="48" name="Line 15">
            <a:extLst>
              <a:ext uri="{FF2B5EF4-FFF2-40B4-BE49-F238E27FC236}">
                <a16:creationId xmlns:a16="http://schemas.microsoft.com/office/drawing/2014/main" id="{20C27F58-0A88-4785-955D-78574FFC2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7224" y="4330899"/>
            <a:ext cx="411171" cy="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AutoShape 76">
            <a:extLst>
              <a:ext uri="{FF2B5EF4-FFF2-40B4-BE49-F238E27FC236}">
                <a16:creationId xmlns:a16="http://schemas.microsoft.com/office/drawing/2014/main" id="{9FE0AB1F-6180-4083-830E-D3F25730A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118" y="3459705"/>
            <a:ext cx="1346200" cy="1716088"/>
          </a:xfrm>
          <a:prstGeom prst="can">
            <a:avLst>
              <a:gd name="adj" fmla="val 24982"/>
            </a:avLst>
          </a:prstGeom>
          <a:gradFill rotWithShape="1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Process</a:t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>
                <a:solidFill>
                  <a:srgbClr val="000000"/>
                </a:solidFill>
              </a:rPr>
              <a:t>Repository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(Historian)</a:t>
            </a:r>
          </a:p>
        </p:txBody>
      </p:sp>
      <p:sp>
        <p:nvSpPr>
          <p:cNvPr id="50" name="Line 15">
            <a:extLst>
              <a:ext uri="{FF2B5EF4-FFF2-40B4-BE49-F238E27FC236}">
                <a16:creationId xmlns:a16="http://schemas.microsoft.com/office/drawing/2014/main" id="{656F9154-FDDA-4072-A59F-DB331B7CD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978" y="4303806"/>
            <a:ext cx="445896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" name="AutoShape 16">
            <a:extLst>
              <a:ext uri="{FF2B5EF4-FFF2-40B4-BE49-F238E27FC236}">
                <a16:creationId xmlns:a16="http://schemas.microsoft.com/office/drawing/2014/main" id="{CEDCF397-AB03-433A-873D-4F2DA7B3537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35081" y="2919082"/>
            <a:ext cx="1373187" cy="614363"/>
          </a:xfrm>
          <a:prstGeom prst="foldedCorner">
            <a:avLst>
              <a:gd name="adj" fmla="val 25523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srgbClr val="000000"/>
                </a:solidFill>
                <a:latin typeface="Arial"/>
              </a:rPr>
              <a:t>Data Collection Plan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srgbClr val="000000"/>
                </a:solidFill>
                <a:latin typeface="Arial"/>
              </a:rPr>
              <a:t>SEMI E134 .wsdl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(schema)</a:t>
            </a:r>
          </a:p>
        </p:txBody>
      </p:sp>
      <p:cxnSp>
        <p:nvCxnSpPr>
          <p:cNvPr id="54" name="Straight Arrow Connector 21">
            <a:extLst>
              <a:ext uri="{FF2B5EF4-FFF2-40B4-BE49-F238E27FC236}">
                <a16:creationId xmlns:a16="http://schemas.microsoft.com/office/drawing/2014/main" id="{EAE62CA4-D608-4162-B13C-315852CB6D47}"/>
              </a:ext>
            </a:extLst>
          </p:cNvPr>
          <p:cNvCxnSpPr>
            <a:cxnSpLocks noChangeShapeType="1"/>
            <a:stCxn id="51" idx="1"/>
            <a:endCxn id="47" idx="0"/>
          </p:cNvCxnSpPr>
          <p:nvPr/>
        </p:nvCxnSpPr>
        <p:spPr bwMode="auto">
          <a:xfrm>
            <a:off x="8108268" y="3226264"/>
            <a:ext cx="754281" cy="626311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2">
            <a:extLst>
              <a:ext uri="{FF2B5EF4-FFF2-40B4-BE49-F238E27FC236}">
                <a16:creationId xmlns:a16="http://schemas.microsoft.com/office/drawing/2014/main" id="{1F66F749-7EBD-49EC-BB7B-A8405BC609A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33928" y="4338720"/>
            <a:ext cx="523246" cy="1"/>
          </a:xfrm>
          <a:prstGeom prst="straightConnector1">
            <a:avLst/>
          </a:prstGeom>
          <a:noFill/>
          <a:ln w="1587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B11A09C9-9597-4895-9C62-7AFD6C154B80}"/>
              </a:ext>
            </a:extLst>
          </p:cNvPr>
          <p:cNvSpPr/>
          <p:nvPr/>
        </p:nvSpPr>
        <p:spPr>
          <a:xfrm>
            <a:off x="3525019" y="3266245"/>
            <a:ext cx="2957130" cy="2393575"/>
          </a:xfrm>
          <a:prstGeom prst="rect">
            <a:avLst/>
          </a:prstGeom>
          <a:noFill/>
          <a:ln w="222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AutoShape 16">
            <a:extLst>
              <a:ext uri="{FF2B5EF4-FFF2-40B4-BE49-F238E27FC236}">
                <a16:creationId xmlns:a16="http://schemas.microsoft.com/office/drawing/2014/main" id="{1EDC6275-06A4-4640-9246-D5F87FA900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77699" y="2131027"/>
            <a:ext cx="1484231" cy="614363"/>
          </a:xfrm>
          <a:prstGeom prst="foldedCorner">
            <a:avLst>
              <a:gd name="adj" fmla="val 25523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Data Source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srgbClr val="000000"/>
                </a:solidFill>
                <a:latin typeface="Arial"/>
              </a:rPr>
              <a:t>Models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(1 per tool type)</a:t>
            </a:r>
          </a:p>
        </p:txBody>
      </p:sp>
      <p:cxnSp>
        <p:nvCxnSpPr>
          <p:cNvPr id="80" name="Straight Arrow Connector 21">
            <a:extLst>
              <a:ext uri="{FF2B5EF4-FFF2-40B4-BE49-F238E27FC236}">
                <a16:creationId xmlns:a16="http://schemas.microsoft.com/office/drawing/2014/main" id="{E4F7D82E-A71A-4B37-8C3A-0B6276A9D8A5}"/>
              </a:ext>
            </a:extLst>
          </p:cNvPr>
          <p:cNvCxnSpPr>
            <a:cxnSpLocks noChangeShapeType="1"/>
            <a:stCxn id="79" idx="2"/>
            <a:endCxn id="56" idx="0"/>
          </p:cNvCxnSpPr>
          <p:nvPr/>
        </p:nvCxnSpPr>
        <p:spPr bwMode="auto">
          <a:xfrm>
            <a:off x="4319814" y="2745390"/>
            <a:ext cx="821" cy="109305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AutoShape 16">
            <a:extLst>
              <a:ext uri="{FF2B5EF4-FFF2-40B4-BE49-F238E27FC236}">
                <a16:creationId xmlns:a16="http://schemas.microsoft.com/office/drawing/2014/main" id="{AD9B8C51-B745-45DC-ACC3-B08DA40381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33127" y="2006348"/>
            <a:ext cx="1373187" cy="655436"/>
          </a:xfrm>
          <a:prstGeom prst="foldedCorner">
            <a:avLst>
              <a:gd name="adj" fmla="val 25523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DataSourceModel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.xsd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(schema)</a:t>
            </a:r>
          </a:p>
        </p:txBody>
      </p:sp>
      <p:sp>
        <p:nvSpPr>
          <p:cNvPr id="85" name="Text Box 12">
            <a:extLst>
              <a:ext uri="{FF2B5EF4-FFF2-40B4-BE49-F238E27FC236}">
                <a16:creationId xmlns:a16="http://schemas.microsoft.com/office/drawing/2014/main" id="{17AE4974-96A6-41FA-BEAA-A3D0505C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42" y="2016792"/>
            <a:ext cx="1082341" cy="634054"/>
          </a:xfrm>
          <a:prstGeom prst="rect">
            <a:avLst/>
          </a:prstGeom>
          <a:noFill/>
          <a:ln w="19050" algn="ctr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kern="0" dirty="0">
                <a:solidFill>
                  <a:srgbClr val="000000"/>
                </a:solidFill>
              </a:rPr>
              <a:t>Data Source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</a:t>
            </a:r>
            <a:r>
              <a:rPr lang="en-US" altLang="en-US" sz="1050" kern="0" dirty="0">
                <a:solidFill>
                  <a:srgbClr val="000000"/>
                </a:solidFill>
              </a:rPr>
              <a:t>l Validator</a:t>
            </a:r>
            <a:endParaRPr kumimoji="0" lang="en-US" alt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Straight Arrow Connector 21">
            <a:extLst>
              <a:ext uri="{FF2B5EF4-FFF2-40B4-BE49-F238E27FC236}">
                <a16:creationId xmlns:a16="http://schemas.microsoft.com/office/drawing/2014/main" id="{6019D6AF-D094-4BFF-8293-C0FB008DCC37}"/>
              </a:ext>
            </a:extLst>
          </p:cNvPr>
          <p:cNvCxnSpPr>
            <a:cxnSpLocks noChangeShapeType="1"/>
            <a:stCxn id="84" idx="3"/>
            <a:endCxn id="85" idx="3"/>
          </p:cNvCxnSpPr>
          <p:nvPr/>
        </p:nvCxnSpPr>
        <p:spPr bwMode="auto">
          <a:xfrm flipH="1" flipV="1">
            <a:off x="6665583" y="2333819"/>
            <a:ext cx="367544" cy="24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Line 15">
            <a:extLst>
              <a:ext uri="{FF2B5EF4-FFF2-40B4-BE49-F238E27FC236}">
                <a16:creationId xmlns:a16="http://schemas.microsoft.com/office/drawing/2014/main" id="{389B5C71-6DA7-4E90-93D8-4519B7AB49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6317" y="2333819"/>
            <a:ext cx="262264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8B85BC3-D62A-44DD-9D93-ADCD6920C029}"/>
              </a:ext>
            </a:extLst>
          </p:cNvPr>
          <p:cNvSpPr txBox="1"/>
          <p:nvPr/>
        </p:nvSpPr>
        <p:spPr>
          <a:xfrm>
            <a:off x="4156787" y="5336278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Log File Processor</a:t>
            </a:r>
          </a:p>
        </p:txBody>
      </p:sp>
      <p:sp>
        <p:nvSpPr>
          <p:cNvPr id="94" name="Text Box 12">
            <a:extLst>
              <a:ext uri="{FF2B5EF4-FFF2-40B4-BE49-F238E27FC236}">
                <a16:creationId xmlns:a16="http://schemas.microsoft.com/office/drawing/2014/main" id="{6F499385-370C-49CF-A1EB-FC8511C25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937" y="2049842"/>
            <a:ext cx="1082341" cy="634054"/>
          </a:xfrm>
          <a:prstGeom prst="rect">
            <a:avLst/>
          </a:prstGeom>
          <a:noFill/>
          <a:ln w="19050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kern="0" dirty="0">
                <a:solidFill>
                  <a:srgbClr val="000000"/>
                </a:solidFill>
              </a:rPr>
              <a:t>XML/Text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kern="0" dirty="0">
                <a:solidFill>
                  <a:srgbClr val="000000"/>
                </a:solidFill>
              </a:rPr>
              <a:t>Model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kern="0" dirty="0">
                <a:solidFill>
                  <a:srgbClr val="000000"/>
                </a:solidFill>
              </a:rPr>
              <a:t>Editor</a:t>
            </a:r>
            <a:endParaRPr kumimoji="0" lang="en-US" alt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Line 15">
            <a:extLst>
              <a:ext uri="{FF2B5EF4-FFF2-40B4-BE49-F238E27FC236}">
                <a16:creationId xmlns:a16="http://schemas.microsoft.com/office/drawing/2014/main" id="{D7E3B2F5-CBBA-4231-81C1-580101CA04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2278" y="2366861"/>
            <a:ext cx="42542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7" name="Text Box 14">
            <a:extLst>
              <a:ext uri="{FF2B5EF4-FFF2-40B4-BE49-F238E27FC236}">
                <a16:creationId xmlns:a16="http://schemas.microsoft.com/office/drawing/2014/main" id="{AA4B22A2-20F5-4CB3-BBEA-D41B8B4D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50" y="3913500"/>
            <a:ext cx="1123029" cy="843040"/>
          </a:xfrm>
          <a:prstGeom prst="rect">
            <a:avLst/>
          </a:prstGeom>
          <a:noFill/>
          <a:ln w="19050" algn="ctr">
            <a:solidFill>
              <a:srgbClr val="A5002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EDA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Server</a:t>
            </a:r>
          </a:p>
        </p:txBody>
      </p:sp>
      <p:cxnSp>
        <p:nvCxnSpPr>
          <p:cNvPr id="112" name="Straight Arrow Connector 9">
            <a:extLst>
              <a:ext uri="{FF2B5EF4-FFF2-40B4-BE49-F238E27FC236}">
                <a16:creationId xmlns:a16="http://schemas.microsoft.com/office/drawing/2014/main" id="{B12086D6-8ED9-42DA-AAF7-1C421C8E40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988" y="4323223"/>
            <a:ext cx="46632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21">
            <a:extLst>
              <a:ext uri="{FF2B5EF4-FFF2-40B4-BE49-F238E27FC236}">
                <a16:creationId xmlns:a16="http://schemas.microsoft.com/office/drawing/2014/main" id="{8FCD594B-79F5-4E47-86EC-D9A4386C55F9}"/>
              </a:ext>
            </a:extLst>
          </p:cNvPr>
          <p:cNvCxnSpPr>
            <a:cxnSpLocks noChangeShapeType="1"/>
            <a:stCxn id="51" idx="3"/>
          </p:cNvCxnSpPr>
          <p:nvPr/>
        </p:nvCxnSpPr>
        <p:spPr bwMode="auto">
          <a:xfrm flipH="1">
            <a:off x="5922925" y="3226264"/>
            <a:ext cx="812156" cy="687236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21">
            <a:extLst>
              <a:ext uri="{FF2B5EF4-FFF2-40B4-BE49-F238E27FC236}">
                <a16:creationId xmlns:a16="http://schemas.microsoft.com/office/drawing/2014/main" id="{548B88AD-BB22-46D3-86DA-1707BCAE7E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11026" y="2745390"/>
            <a:ext cx="812156" cy="116811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7E33D99-A34E-4224-9D8D-DE0E38D0F0E3}"/>
              </a:ext>
            </a:extLst>
          </p:cNvPr>
          <p:cNvSpPr/>
          <p:nvPr/>
        </p:nvSpPr>
        <p:spPr>
          <a:xfrm>
            <a:off x="1372253" y="3615966"/>
            <a:ext cx="1859300" cy="145625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Platform</a:t>
            </a:r>
          </a:p>
        </p:txBody>
      </p:sp>
      <p:sp>
        <p:nvSpPr>
          <p:cNvPr id="52" name="AutoShape 76">
            <a:extLst>
              <a:ext uri="{FF2B5EF4-FFF2-40B4-BE49-F238E27FC236}">
                <a16:creationId xmlns:a16="http://schemas.microsoft.com/office/drawing/2014/main" id="{B779557E-16D5-4C7C-8102-B51AB6CD1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862" y="3841462"/>
            <a:ext cx="812345" cy="648072"/>
          </a:xfrm>
          <a:prstGeom prst="can">
            <a:avLst>
              <a:gd name="adj" fmla="val 20117"/>
            </a:avLst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3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Log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Files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2F552E9-7F1E-4B60-969E-E3282F2936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9849" y="4131192"/>
            <a:ext cx="391831" cy="39183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A3B73C4-2020-4E34-BF67-CA1E640B3B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9847" y="3838445"/>
            <a:ext cx="391831" cy="3918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11476C-C8D0-43D8-942F-BFD23E7702A1}"/>
              </a:ext>
            </a:extLst>
          </p:cNvPr>
          <p:cNvSpPr/>
          <p:nvPr/>
        </p:nvSpPr>
        <p:spPr>
          <a:xfrm>
            <a:off x="2432549" y="3838445"/>
            <a:ext cx="447875" cy="7175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790616F-FF45-4724-87FC-85219C7EADD3}"/>
              </a:ext>
            </a:extLst>
          </p:cNvPr>
          <p:cNvSpPr/>
          <p:nvPr/>
        </p:nvSpPr>
        <p:spPr>
          <a:xfrm>
            <a:off x="3766883" y="3838445"/>
            <a:ext cx="1107503" cy="9969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logstash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E2691D-35EE-4A3B-8BD3-E736717A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944" y="4167123"/>
            <a:ext cx="289750" cy="3283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9549CA-AE49-4F92-8400-775CB142A345}"/>
              </a:ext>
            </a:extLst>
          </p:cNvPr>
          <p:cNvSpPr txBox="1"/>
          <p:nvPr/>
        </p:nvSpPr>
        <p:spPr>
          <a:xfrm>
            <a:off x="1632752" y="2903316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Filebeat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E28DC6-B32E-4A22-8B45-F6B94EB65B1C}"/>
              </a:ext>
            </a:extLst>
          </p:cNvPr>
          <p:cNvCxnSpPr>
            <a:endCxn id="8" idx="0"/>
          </p:cNvCxnSpPr>
          <p:nvPr/>
        </p:nvCxnSpPr>
        <p:spPr>
          <a:xfrm>
            <a:off x="2295207" y="3412407"/>
            <a:ext cx="361280" cy="4260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3D5772-7C42-483C-97D4-97080DFFC70F}"/>
              </a:ext>
            </a:extLst>
          </p:cNvPr>
          <p:cNvGrpSpPr/>
          <p:nvPr/>
        </p:nvGrpSpPr>
        <p:grpSpPr>
          <a:xfrm>
            <a:off x="1902793" y="4815771"/>
            <a:ext cx="1907724" cy="1387659"/>
            <a:chOff x="1902793" y="4815771"/>
            <a:chExt cx="1907724" cy="13876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3C616A-752A-4CF1-9BD7-E4F30444A923}"/>
                </a:ext>
              </a:extLst>
            </p:cNvPr>
            <p:cNvSpPr txBox="1"/>
            <p:nvPr/>
          </p:nvSpPr>
          <p:spPr>
            <a:xfrm>
              <a:off x="1902793" y="5557099"/>
              <a:ext cx="788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Isolates</a:t>
              </a:r>
            </a:p>
            <a:p>
              <a:r>
                <a:rPr lang="en-US" sz="1200" dirty="0"/>
                <a:t>Custom</a:t>
              </a:r>
            </a:p>
            <a:p>
              <a:r>
                <a:rPr lang="en-US" sz="1200" dirty="0"/>
                <a:t>content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7A9C1B3-26D4-4A60-ABD4-416D0E5F73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4721" y="4815771"/>
              <a:ext cx="1165796" cy="1033479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44" name="Picture 2" descr="Image result for check mark">
            <a:extLst>
              <a:ext uri="{FF2B5EF4-FFF2-40B4-BE49-F238E27FC236}">
                <a16:creationId xmlns:a16="http://schemas.microsoft.com/office/drawing/2014/main" id="{13D0C593-7DA3-4C2D-BD91-7A06F843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22" y="1849180"/>
            <a:ext cx="300453" cy="29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DB51F-9E7B-49EC-A2B8-3F440DFC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79" y="1712974"/>
            <a:ext cx="9865129" cy="4572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Foundation for entire system architecture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Could be derived from EDA equipment metadata model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Identifies type/name of the system that generated log file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E.g., process equipment, supplier, tool type, model name, etc.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Maps contents of custom log file into standard tool data reports using unique “keys” for items of interest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Keys are assigned in the log file parser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Keys appear in correct equipment structural context in the DSM, resulting in proper sourceId (location) and parameterName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Includes optional elements for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Data type declaration: necessary for subsequent report processing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Units conversion: raw binary to scaled engineering units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Event augmentation: generate enumerated state values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6C0D90-E788-4763-A287-06461C21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system components</a:t>
            </a:r>
            <a:br>
              <a:rPr lang="en-US" sz="4000" dirty="0"/>
            </a:br>
            <a:r>
              <a:rPr lang="en-US" sz="3600" i="1" dirty="0"/>
              <a:t>Data Source Model (DSM)</a:t>
            </a:r>
            <a:endParaRPr lang="en-US" sz="4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7D20E2-E7F0-46A3-A56D-CEA7888DB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672" y="416215"/>
            <a:ext cx="1994731" cy="129675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1585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1AAE5-A7E5-46B8-909D-D832285C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712974"/>
            <a:ext cx="941832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dirty="0"/>
              <a:t>This is where most of the NRE (non-recurring engineering effort) will be spent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dirty="0"/>
              <a:t>Some of this will be custom code, but it is also possible to use commercial ETL (extraction, transformation, and loading) software in many cases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dirty="0"/>
              <a:t>Example: elastic Filebeat and Logstash products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dirty="0"/>
              <a:t>Perhaps elasticsearch and Kibana for centralized storage and visualization as well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dirty="0"/>
              <a:t>The back end of each parser is a standard EDA-compliant data report generator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dirty="0"/>
              <a:t>Output format for all sources is the same 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dirty="0"/>
              <a:t>This is NOT rocket science… just tedious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6C0D90-E788-4763-A287-06461C21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system components</a:t>
            </a:r>
            <a:br>
              <a:rPr lang="en-US" sz="3600" dirty="0"/>
            </a:br>
            <a:r>
              <a:rPr lang="en-US" sz="3600" i="1" dirty="0"/>
              <a:t>Data source parser</a:t>
            </a:r>
            <a:endParaRPr lang="en-US" sz="4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B9C5A-DFFC-452B-817A-A59D787B7E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3854" y="356301"/>
            <a:ext cx="1857891" cy="13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7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1AAE5-A7E5-46B8-909D-D832285C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712974"/>
            <a:ext cx="987552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Analyze format and content of log file</a:t>
            </a:r>
          </a:p>
          <a:p>
            <a:r>
              <a:rPr lang="en-US" sz="2400" dirty="0"/>
              <a:t>Identify data items of interest</a:t>
            </a:r>
          </a:p>
          <a:p>
            <a:pPr lvl="1"/>
            <a:r>
              <a:rPr lang="en-US" sz="2000" dirty="0"/>
              <a:t>Don’t have to collect </a:t>
            </a:r>
            <a:r>
              <a:rPr lang="en-US" sz="2000" i="1" dirty="0"/>
              <a:t>everything</a:t>
            </a:r>
            <a:r>
              <a:rPr lang="en-US" sz="2000" dirty="0"/>
              <a:t> in the log file</a:t>
            </a:r>
          </a:p>
          <a:p>
            <a:r>
              <a:rPr lang="en-US" sz="2400" dirty="0"/>
              <a:t>Develop custom parser, assign keys to items of interest</a:t>
            </a:r>
          </a:p>
          <a:p>
            <a:r>
              <a:rPr lang="en-US" sz="2400" dirty="0"/>
              <a:t>Create Data Source Model with keys in hierarchical context</a:t>
            </a:r>
          </a:p>
          <a:p>
            <a:pPr lvl="1"/>
            <a:r>
              <a:rPr lang="en-US" sz="2000" dirty="0"/>
              <a:t>May also derive it from EDA equipment metadata model </a:t>
            </a:r>
          </a:p>
          <a:p>
            <a:pPr lvl="1"/>
            <a:r>
              <a:rPr lang="en-US" sz="2000" dirty="0"/>
              <a:t>Include scaling, units, and new state value elements as needed</a:t>
            </a:r>
          </a:p>
          <a:p>
            <a:pPr lvl="1"/>
            <a:r>
              <a:rPr lang="en-US" sz="2000" dirty="0"/>
              <a:t>Validate with DSM validation utility</a:t>
            </a:r>
          </a:p>
          <a:p>
            <a:r>
              <a:rPr lang="en-US" sz="2400" dirty="0"/>
              <a:t>Add new event states and other parameters to client applications and data collection infrastructure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6C0D90-E788-4763-A287-06461C21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process</a:t>
            </a:r>
            <a:br>
              <a:rPr lang="en-US" dirty="0"/>
            </a:br>
            <a:r>
              <a:rPr lang="en-US" sz="3600" i="1" dirty="0"/>
              <a:t>For each vendor/equipment type</a:t>
            </a:r>
            <a:endParaRPr lang="en-US" sz="4000" i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85A337C-2A97-4976-ABD0-B425EDCCB11C}"/>
              </a:ext>
            </a:extLst>
          </p:cNvPr>
          <p:cNvGraphicFramePr/>
          <p:nvPr>
            <p:extLst/>
          </p:nvPr>
        </p:nvGraphicFramePr>
        <p:xfrm>
          <a:off x="10159538" y="405289"/>
          <a:ext cx="1742209" cy="224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01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3175" y="2695422"/>
            <a:ext cx="3737520" cy="311822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400" dirty="0"/>
              <a:t>Danke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ko-KR" altLang="en-US" sz="2400" dirty="0"/>
              <a:t>감사합니다</a:t>
            </a:r>
            <a:endParaRPr lang="en-US" altLang="ko-KR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TW" altLang="en-US" sz="2400" dirty="0"/>
              <a:t>唔該</a:t>
            </a:r>
            <a:endParaRPr lang="en-US" altLang="zh-TW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400" dirty="0"/>
              <a:t>Merci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TW" altLang="en-US" sz="2400" dirty="0"/>
              <a:t>多謝</a:t>
            </a:r>
            <a:endParaRPr lang="en-US" altLang="zh-TW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400" dirty="0"/>
              <a:t>Grazie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ja-JP" altLang="en-US" sz="2400" dirty="0"/>
              <a:t>ありがとうございます </a:t>
            </a:r>
            <a:endParaRPr lang="en-US" altLang="ja-JP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Gracias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Acknowledgements and Thanks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54480" y="1791923"/>
            <a:ext cx="9945445" cy="900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SEMI staff and standards volunteers for decades of support !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9F476B1-8FE3-44E3-A08F-D05A027016EC}"/>
              </a:ext>
            </a:extLst>
          </p:cNvPr>
          <p:cNvSpPr txBox="1">
            <a:spLocks/>
          </p:cNvSpPr>
          <p:nvPr/>
        </p:nvSpPr>
        <p:spPr>
          <a:xfrm>
            <a:off x="6342013" y="2692417"/>
            <a:ext cx="4761290" cy="2619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Visit us at</a:t>
            </a:r>
            <a:r>
              <a:rPr lang="en-US" sz="3400" dirty="0"/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hlinkClick r:id="rId3"/>
              </a:rPr>
              <a:t>www.cimetrix.com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hlinkClick r:id="rId4"/>
              </a:rPr>
              <a:t>www.cimetrix.com/cn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hlinkClick r:id="rId5"/>
              </a:rPr>
              <a:t>www.cimetrix.com/tw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hlinkClick r:id="rId6"/>
              </a:rPr>
              <a:t>www.cimetrix.com/kr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hlinkClick r:id="rId7"/>
              </a:rPr>
              <a:t>www.cimetrix.com/jp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4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Gigafactory context</a:t>
            </a:r>
          </a:p>
          <a:p>
            <a:r>
              <a:rPr lang="en-US" dirty="0"/>
              <a:t>Smart Manufacturing data sources</a:t>
            </a:r>
          </a:p>
          <a:p>
            <a:pPr lvl="1"/>
            <a:r>
              <a:rPr lang="en-US" dirty="0"/>
              <a:t>Unifying concepts</a:t>
            </a:r>
          </a:p>
          <a:p>
            <a:pPr lvl="1"/>
            <a:r>
              <a:rPr lang="en-US" dirty="0"/>
              <a:t>Characteristics</a:t>
            </a:r>
          </a:p>
          <a:p>
            <a:pPr lvl="1"/>
            <a:r>
              <a:rPr lang="en-US" dirty="0"/>
              <a:t>Challenges</a:t>
            </a:r>
          </a:p>
          <a:p>
            <a:r>
              <a:rPr lang="en-US" dirty="0"/>
              <a:t>Example solution architectures</a:t>
            </a:r>
          </a:p>
          <a:p>
            <a:r>
              <a:rPr lang="en-US" u="sng" dirty="0"/>
              <a:t>Questions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7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574E3F-8CD7-42D2-9A86-AA293C2C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010" y="2696115"/>
            <a:ext cx="3459572" cy="24489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E76687-16EE-46D7-B3BA-7F257D6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Problem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10F24-B55A-4C08-A40A-A644CD196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412" y="1671746"/>
            <a:ext cx="4270587" cy="4270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0FFC22-CA09-4CF9-B0BC-92C9D66E9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9671" y="464207"/>
            <a:ext cx="1397761" cy="13977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2B8AD-0392-4663-8834-67AA89DB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77" y="1712974"/>
            <a:ext cx="9628387" cy="5137454"/>
          </a:xfrm>
          <a:solidFill>
            <a:schemeClr val="bg1">
              <a:alpha val="47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Background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Data collection is the principal enabling technology for maintaining a Smart Factory’s “digital twin”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The diversity of data sources in Smart Manufacturing environments is growing, not shrinking</a:t>
            </a:r>
          </a:p>
          <a:p>
            <a:pPr>
              <a:spcBef>
                <a:spcPts val="800"/>
              </a:spcBef>
            </a:pPr>
            <a:r>
              <a:rPr lang="en-US" dirty="0"/>
              <a:t>Goals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Access important information in these data sources with minimal custom software</a:t>
            </a:r>
            <a:endParaRPr lang="en-US" sz="800" dirty="0"/>
          </a:p>
          <a:p>
            <a:pPr lvl="1">
              <a:spcBef>
                <a:spcPts val="800"/>
              </a:spcBef>
            </a:pPr>
            <a:r>
              <a:rPr lang="en-US" dirty="0"/>
              <a:t>Leverage existing data collection infrastructure to seamlessly integrate data from all sources</a:t>
            </a:r>
          </a:p>
        </p:txBody>
      </p:sp>
    </p:spTree>
    <p:extLst>
      <p:ext uri="{BB962C8B-B14F-4D97-AF65-F5344CB8AC3E}">
        <p14:creationId xmlns:p14="http://schemas.microsoft.com/office/powerpoint/2010/main" val="110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4480" y="318118"/>
            <a:ext cx="9978390" cy="110642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Gigafactory context</a:t>
            </a:r>
            <a:br>
              <a:rPr lang="en-US" sz="4400" dirty="0"/>
            </a:br>
            <a:r>
              <a:rPr lang="en-US" sz="3600" i="1" dirty="0"/>
              <a:t>In every minute of every day…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827057-A707-4099-9AC2-D26C5839F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61" y="1747984"/>
            <a:ext cx="4732623" cy="47032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3F561F-9004-4F9F-BB8F-4B79194A1730}"/>
              </a:ext>
            </a:extLst>
          </p:cNvPr>
          <p:cNvSpPr txBox="1"/>
          <p:nvPr/>
        </p:nvSpPr>
        <p:spPr>
          <a:xfrm>
            <a:off x="8640184" y="3164245"/>
            <a:ext cx="3064118" cy="9353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GEM messages coordinate hundreds of transactions…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B53A7F-9560-455E-96E6-A2E19AF2D34D}"/>
              </a:ext>
            </a:extLst>
          </p:cNvPr>
          <p:cNvSpPr txBox="1"/>
          <p:nvPr/>
        </p:nvSpPr>
        <p:spPr>
          <a:xfrm>
            <a:off x="1327020" y="4970287"/>
            <a:ext cx="2806942" cy="905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GEM300 events track thousands of activities…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AA763-4D18-45DB-9A61-23978DF8F873}"/>
              </a:ext>
            </a:extLst>
          </p:cNvPr>
          <p:cNvSpPr txBox="1"/>
          <p:nvPr/>
        </p:nvSpPr>
        <p:spPr>
          <a:xfrm>
            <a:off x="1554480" y="2152281"/>
            <a:ext cx="2425943" cy="8855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EDA services collect millions of parameters…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959B4D-6557-4A92-8C4A-F778ACE69383}"/>
              </a:ext>
            </a:extLst>
          </p:cNvPr>
          <p:cNvSpPr/>
          <p:nvPr/>
        </p:nvSpPr>
        <p:spPr>
          <a:xfrm>
            <a:off x="4338119" y="6414634"/>
            <a:ext cx="3951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Copyright © 2019 Cimetrix.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926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is “Smart Manufacturing?”</a:t>
            </a:r>
            <a:br>
              <a:rPr lang="en-US" dirty="0"/>
            </a:br>
            <a:r>
              <a:rPr lang="en-US" sz="3600" i="1" dirty="0"/>
              <a:t>From Industry 4.0 Wikipedia…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853" y="1750581"/>
            <a:ext cx="9139006" cy="31047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2400" dirty="0"/>
              <a:t>“… cyber-physical systems monitor physical processes, create a virtual copy of the physical world and make decentralized decisions. 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endParaRPr lang="en-US" sz="1200" dirty="0"/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2400" dirty="0"/>
              <a:t>Over the Internet of Things, cyber-physical systems communicate and cooperate with each other and with humans in real time…”</a:t>
            </a:r>
          </a:p>
        </p:txBody>
      </p:sp>
      <p:pic>
        <p:nvPicPr>
          <p:cNvPr id="7" name="Picture 6" descr="https://upload.wikimedia.org/wikipedia/commons/thumb/c/c8/Industry_4.0.png/500px-Industry_4.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16" y="4636541"/>
            <a:ext cx="3200400" cy="1580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9ACD7-4A3F-49F4-8FB8-5EEC14A94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492" y="4518462"/>
            <a:ext cx="2389839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Gigafactory context</a:t>
            </a:r>
          </a:p>
          <a:p>
            <a:r>
              <a:rPr lang="en-US" u="sng" dirty="0"/>
              <a:t>Smart Manufacturing data sources</a:t>
            </a:r>
          </a:p>
          <a:p>
            <a:pPr lvl="1"/>
            <a:r>
              <a:rPr lang="en-US" dirty="0"/>
              <a:t>Unifying concepts</a:t>
            </a:r>
          </a:p>
          <a:p>
            <a:pPr lvl="1"/>
            <a:r>
              <a:rPr lang="en-US" dirty="0"/>
              <a:t>Characteristics</a:t>
            </a:r>
          </a:p>
          <a:p>
            <a:pPr lvl="1"/>
            <a:r>
              <a:rPr lang="en-US" dirty="0"/>
              <a:t>Challenges</a:t>
            </a:r>
          </a:p>
          <a:p>
            <a:r>
              <a:rPr lang="en-US" dirty="0"/>
              <a:t>Example solution architectures</a:t>
            </a:r>
          </a:p>
          <a:p>
            <a:r>
              <a:rPr lang="en-US" dirty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E0C51-8667-4B10-B00C-90D48A2DE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SEMI Standards-compliant interfaces</a:t>
            </a:r>
          </a:p>
          <a:p>
            <a:pPr lvl="1"/>
            <a:r>
              <a:rPr lang="en-US" sz="2000" dirty="0"/>
              <a:t>EDA/Interface A </a:t>
            </a:r>
          </a:p>
          <a:p>
            <a:pPr lvl="1"/>
            <a:r>
              <a:rPr lang="en-US" sz="2000" dirty="0"/>
              <a:t>SECS/GEM/GEM300</a:t>
            </a:r>
          </a:p>
          <a:p>
            <a:r>
              <a:rPr lang="en-US" sz="2400" dirty="0"/>
              <a:t>Custom interfaces</a:t>
            </a:r>
          </a:p>
          <a:p>
            <a:pPr lvl="1"/>
            <a:r>
              <a:rPr lang="en-US" sz="2000" dirty="0"/>
              <a:t>Purpose-specific (EUV data collection)</a:t>
            </a:r>
          </a:p>
          <a:p>
            <a:pPr lvl="1"/>
            <a:r>
              <a:rPr lang="en-US" sz="2000" dirty="0"/>
              <a:t>External sensors (RGA, OES, …)</a:t>
            </a:r>
          </a:p>
          <a:p>
            <a:pPr lvl="1"/>
            <a:r>
              <a:rPr lang="en-US" sz="2000" dirty="0"/>
              <a:t>Equipment log files (many examples)</a:t>
            </a:r>
          </a:p>
          <a:p>
            <a:r>
              <a:rPr lang="en-US" sz="2400" dirty="0"/>
              <a:t>OPC-enabled equipment/subsystems</a:t>
            </a:r>
          </a:p>
          <a:p>
            <a:pPr lvl="1"/>
            <a:r>
              <a:rPr lang="en-US" sz="2000" dirty="0"/>
              <a:t>OPC Classic DA (Data Acquisition)</a:t>
            </a:r>
          </a:p>
          <a:p>
            <a:pPr lvl="1"/>
            <a:r>
              <a:rPr lang="en-US" sz="2000" dirty="0"/>
              <a:t>OPC UA (Unified Architecture)</a:t>
            </a:r>
          </a:p>
          <a:p>
            <a:r>
              <a:rPr lang="en-US" sz="2400" dirty="0"/>
              <a:t>IIoT…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Semiconductor Smart Manufacturing</a:t>
            </a:r>
            <a:br>
              <a:rPr lang="en-US" dirty="0"/>
            </a:br>
            <a:r>
              <a:rPr lang="en-US" sz="3600" i="1" dirty="0"/>
              <a:t>Data sources (current sampling…)</a:t>
            </a:r>
            <a:endParaRPr lang="en-US" sz="27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D7E4B-8AA1-411F-A0A0-9C4566349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304" y="2071084"/>
            <a:ext cx="2247216" cy="712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B81D4A-2BFE-44A8-BC45-ED8672E06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293" y="4817818"/>
            <a:ext cx="2521107" cy="654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8B7991-70ED-4A1F-8461-43C95216D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0304" y="3548749"/>
            <a:ext cx="2341418" cy="5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2B8AD-0392-4663-8834-67AA89DB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712974"/>
            <a:ext cx="8327275" cy="45720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Models may or may not reflect equipment structure, depending on when they were defined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Models may not provide sufficient visibility into equipment behavior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Interface performance may not match expectations if control system was not redesigned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All of this is improving rapidly as fabs take a more prescriptive approach to their automation specs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E76687-16EE-46D7-B3BA-7F257D6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SEMI EDA data sources</a:t>
            </a:r>
            <a:br>
              <a:rPr lang="en-US" sz="4000" i="1" dirty="0"/>
            </a:br>
            <a:r>
              <a:rPr lang="en-US" sz="3600" i="1" dirty="0"/>
              <a:t>Equipment models are vendor specific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AE5B3-6027-41DA-87AD-CA28CBBF1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989" y="1375425"/>
            <a:ext cx="2286023" cy="16379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75184F-08DD-4533-ADE4-1DEEE6C7CFBD}"/>
              </a:ext>
            </a:extLst>
          </p:cNvPr>
          <p:cNvGrpSpPr/>
          <p:nvPr/>
        </p:nvGrpSpPr>
        <p:grpSpPr>
          <a:xfrm>
            <a:off x="10362864" y="4830954"/>
            <a:ext cx="1050998" cy="1039068"/>
            <a:chOff x="5870099" y="5368066"/>
            <a:chExt cx="1301345" cy="11053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292ADF-40AE-4C9C-905C-5A27AF27C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0099" y="5368066"/>
              <a:ext cx="1301345" cy="11053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DD79F8-C85D-4CE8-AA98-625855148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2916" y="6196601"/>
              <a:ext cx="299441" cy="19650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998107E-B1AC-4ED0-8F76-EFF6E49BD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863" y="3299734"/>
            <a:ext cx="1050998" cy="13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635" r="4624"/>
          <a:stretch/>
        </p:blipFill>
        <p:spPr>
          <a:xfrm>
            <a:off x="1725294" y="2052467"/>
            <a:ext cx="7937996" cy="39780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4480" y="318118"/>
            <a:ext cx="9738360" cy="1106424"/>
          </a:xfrm>
        </p:spPr>
        <p:txBody>
          <a:bodyPr>
            <a:normAutofit fontScale="90000"/>
          </a:bodyPr>
          <a:lstStyle/>
          <a:p>
            <a:r>
              <a:rPr lang="en-US" dirty="0"/>
              <a:t>EDA adoption status</a:t>
            </a:r>
            <a:br>
              <a:rPr lang="en-US" dirty="0"/>
            </a:br>
            <a:r>
              <a:rPr lang="en-US" sz="3600" i="1" dirty="0"/>
              <a:t>Cumulative # of production tools installed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 </a:t>
            </a:r>
            <a:fld id="{6206F6B7-1164-4C17-B174-716C8616A3D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92B69-B6EE-4B1C-BEB2-6A90B0079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283" y="5315716"/>
            <a:ext cx="1738028" cy="227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3913A-BEA5-4131-B9F0-133D608D5D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741" y="5105648"/>
            <a:ext cx="818154" cy="17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B1419-F26B-477F-869C-965EC528F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1" y="4770144"/>
            <a:ext cx="605859" cy="469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80AAF-ED18-436A-9167-6CF5FF4B7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93" y="4866873"/>
            <a:ext cx="616724" cy="208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1AAACB-BAE7-4240-A607-3379FBD98C8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68" y="4225648"/>
            <a:ext cx="1203873" cy="591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D6BE8-63C3-48D9-800B-E5B0BCB99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26" y="3929864"/>
            <a:ext cx="679684" cy="3607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CCF979-0184-40F5-A889-D2EEF26694E6}"/>
              </a:ext>
            </a:extLst>
          </p:cNvPr>
          <p:cNvSpPr txBox="1"/>
          <p:nvPr/>
        </p:nvSpPr>
        <p:spPr>
          <a:xfrm flipH="1">
            <a:off x="6368648" y="4903728"/>
            <a:ext cx="1982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 are here !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9D71E-F786-4DE2-BB96-B11449B68C5E}"/>
              </a:ext>
            </a:extLst>
          </p:cNvPr>
          <p:cNvCxnSpPr>
            <a:cxnSpLocks/>
          </p:cNvCxnSpPr>
          <p:nvPr/>
        </p:nvCxnSpPr>
        <p:spPr>
          <a:xfrm flipH="1" flipV="1">
            <a:off x="6676328" y="4322982"/>
            <a:ext cx="601946" cy="579902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0C62A0-279F-4526-99C0-3D2EEDDE2E6F}"/>
              </a:ext>
            </a:extLst>
          </p:cNvPr>
          <p:cNvSpPr txBox="1"/>
          <p:nvPr/>
        </p:nvSpPr>
        <p:spPr>
          <a:xfrm>
            <a:off x="2048516" y="2619713"/>
            <a:ext cx="4447051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All are now requiring latest SEMI Standards for</a:t>
            </a:r>
          </a:p>
          <a:p>
            <a:pPr algn="ctr"/>
            <a:r>
              <a:rPr lang="en-US" sz="1400" dirty="0"/>
              <a:t>equipment modeling and data acquisition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CBC7E3-7026-4C32-BC21-F2D66023C1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788" y="2961991"/>
            <a:ext cx="601946" cy="4012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33C80F-E8F8-4BE8-85A5-F0BF5BA3AE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1831" y="3726790"/>
            <a:ext cx="821900" cy="275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5329D1-A18B-45B0-94E7-2331952D7A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01" y="3494713"/>
            <a:ext cx="855139" cy="2017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481122-68B3-4DBC-859A-52F0EC6AA119}"/>
              </a:ext>
            </a:extLst>
          </p:cNvPr>
          <p:cNvSpPr txBox="1"/>
          <p:nvPr/>
        </p:nvSpPr>
        <p:spPr>
          <a:xfrm>
            <a:off x="8219092" y="3397218"/>
            <a:ext cx="3226557" cy="12097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400" dirty="0"/>
              <a:t>  Principal Motivation: Flexibility…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98463" indent="-227013">
              <a:buFont typeface="Arial" panose="020B0604020202020204" pitchFamily="34" charset="0"/>
              <a:buChar char="•"/>
            </a:pPr>
            <a:r>
              <a:rPr lang="en-US" sz="1400" dirty="0"/>
              <a:t>Data collection plan </a:t>
            </a:r>
          </a:p>
          <a:p>
            <a:pPr marL="398463" indent="-227013">
              <a:buFont typeface="Arial" panose="020B0604020202020204" pitchFamily="34" charset="0"/>
              <a:buChar char="•"/>
            </a:pPr>
            <a:r>
              <a:rPr lang="en-US" sz="1400" dirty="0"/>
              <a:t>Changing requirements</a:t>
            </a:r>
          </a:p>
          <a:p>
            <a:pPr marL="398463" indent="-227013">
              <a:buFont typeface="Arial" panose="020B0604020202020204" pitchFamily="34" charset="0"/>
              <a:buChar char="•"/>
            </a:pPr>
            <a:r>
              <a:rPr lang="en-US" sz="1400" dirty="0"/>
              <a:t>Multi-client architecture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93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10">
      <a:dk1>
        <a:srgbClr val="010015"/>
      </a:dk1>
      <a:lt1>
        <a:sysClr val="window" lastClr="FFFFFF"/>
      </a:lt1>
      <a:dk2>
        <a:srgbClr val="020033"/>
      </a:dk2>
      <a:lt2>
        <a:srgbClr val="CCCCCC"/>
      </a:lt2>
      <a:accent1>
        <a:srgbClr val="DA291C"/>
      </a:accent1>
      <a:accent2>
        <a:srgbClr val="250E62"/>
      </a:accent2>
      <a:accent3>
        <a:srgbClr val="009933"/>
      </a:accent3>
      <a:accent4>
        <a:srgbClr val="3333CC"/>
      </a:accent4>
      <a:accent5>
        <a:srgbClr val="EDEA3B"/>
      </a:accent5>
      <a:accent6>
        <a:srgbClr val="333333"/>
      </a:accent6>
      <a:hlink>
        <a:srgbClr val="250E62"/>
      </a:hlink>
      <a:folHlink>
        <a:srgbClr val="314E94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metrixBrandPPS_wideTemplate" id="{BDC821A7-D52C-46F4-8F6F-73C5C9AB5B7B}" vid="{4268C5A9-3148-4F51-9AE7-BAEB35C876A4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metrixBrandPPS_wideTemplate" id="{BDC821A7-D52C-46F4-8F6F-73C5C9AB5B7B}" vid="{4268C5A9-3148-4F51-9AE7-BAEB35C876A4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metrixBrandPPS_wideTemplate" id="{BDC821A7-D52C-46F4-8F6F-73C5C9AB5B7B}" vid="{4268C5A9-3148-4F51-9AE7-BAEB35C876A4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metrixBrandPPS_wideTemplate" id="{BDC821A7-D52C-46F4-8F6F-73C5C9AB5B7B}" vid="{4268C5A9-3148-4F51-9AE7-BAEB35C876A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7515</TotalTime>
  <Words>1416</Words>
  <Application>Microsoft Office PowerPoint</Application>
  <PresentationFormat>Widescreen</PresentationFormat>
  <Paragraphs>333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Trebuchet MS</vt:lpstr>
      <vt:lpstr>Verdana</vt:lpstr>
      <vt:lpstr>Wingdings</vt:lpstr>
      <vt:lpstr>Custom Design</vt:lpstr>
      <vt:lpstr>3_Custom Design</vt:lpstr>
      <vt:lpstr>1_Custom Design</vt:lpstr>
      <vt:lpstr>4_Custom Design</vt:lpstr>
      <vt:lpstr>Addressing Connectivity Challenges of Disparate Data Sources in Smart Manufacturing</vt:lpstr>
      <vt:lpstr>Outline</vt:lpstr>
      <vt:lpstr>Problem statement</vt:lpstr>
      <vt:lpstr>Gigafactory context In every minute of every day…</vt:lpstr>
      <vt:lpstr>What is “Smart Manufacturing?” From Industry 4.0 Wikipedia…</vt:lpstr>
      <vt:lpstr>Outline</vt:lpstr>
      <vt:lpstr>Semiconductor Smart Manufacturing Data sources (current sampling…)</vt:lpstr>
      <vt:lpstr>Issues with SEMI EDA data sources Equipment models are vendor specific</vt:lpstr>
      <vt:lpstr>EDA adoption status Cumulative # of production tools installed</vt:lpstr>
      <vt:lpstr>Unifying concepts/relationships Generalizable from SEMI EDA standards</vt:lpstr>
      <vt:lpstr>Unifying concepts Metadata model and data collection plan (DCP)</vt:lpstr>
      <vt:lpstr>Shared equipment model benefits Driven by factory requirements…</vt:lpstr>
      <vt:lpstr>Issues with SEMI GEM data sources Equipment model is not explicit</vt:lpstr>
      <vt:lpstr>SEDD – SECS Equipment Data Dictionary Schema and examples</vt:lpstr>
      <vt:lpstr>GEM equipment model structure Embedded in E172 (SEDD) &lt;source&gt; elements</vt:lpstr>
      <vt:lpstr>Issues with OPC UA data sources OPC UA is an architecture, not a standard</vt:lpstr>
      <vt:lpstr>Interoperability of OPC UA components Requires compatible “mappings” and “profiles”</vt:lpstr>
      <vt:lpstr>Issues with external sensors Implementations are factory specific</vt:lpstr>
      <vt:lpstr>Outline</vt:lpstr>
      <vt:lpstr>Example solution architecture EDA-based sensor integration</vt:lpstr>
      <vt:lpstr>Issues with equipment log files Their formats are custom designs</vt:lpstr>
      <vt:lpstr>Issues with equipment log files They disappear over time</vt:lpstr>
      <vt:lpstr>Issues with equipment log files They reside on the tool</vt:lpstr>
      <vt:lpstr>Example solution architecture Equipment Log File Processing</vt:lpstr>
      <vt:lpstr>Key system components Data Source Model (DSM)</vt:lpstr>
      <vt:lpstr>Key system components Data source parser</vt:lpstr>
      <vt:lpstr>Implementation process For each vendor/equipment type</vt:lpstr>
      <vt:lpstr>Acknowledgements and Thanks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Connectivity Challenges of Smart Manufacturing</dc:title>
  <dc:creator>alan.weber@cimetrix.com</dc:creator>
  <cp:lastModifiedBy>Alan Weber</cp:lastModifiedBy>
  <cp:revision>375</cp:revision>
  <dcterms:created xsi:type="dcterms:W3CDTF">2016-05-23T03:42:45Z</dcterms:created>
  <dcterms:modified xsi:type="dcterms:W3CDTF">2019-09-24T15:19:19Z</dcterms:modified>
</cp:coreProperties>
</file>